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notesMasterIdLst>
    <p:notesMasterId r:id="rId11"/>
  </p:notesMasterIdLst>
  <p:sldSz cx="14630400" cy="8229600"/>
  <p:notesSz cx="8229600" cy="14630400"/>
  <p:embeddedFontLst>
    <p:embeddedFont>
      <p:font typeface="Gelasio"/>
      <p:regular r:id="rId16"/>
    </p:embeddedFont>
    <p:embeddedFont>
      <p:font typeface="Gelasio"/>
      <p:regular r:id="rId17"/>
    </p:embeddedFont>
    <p:embeddedFont>
      <p:font typeface="Gelasio"/>
      <p:regular r:id="rId18"/>
    </p:embeddedFont>
    <p:embeddedFont>
      <p:font typeface="Gelasio"/>
      <p:regular r:id="rId19"/>
    </p:embeddedFont>
    <p:embeddedFont>
      <p:font typeface="Gelasio"/>
      <p:regular r:id="rId20"/>
    </p:embeddedFont>
    <p:embeddedFont>
      <p:font typeface="Gelasio"/>
      <p:regular r:id="rId21"/>
    </p:embeddedFont>
    <p:embeddedFont>
      <p:font typeface="Gelasio"/>
      <p:regular r:id="rId22"/>
    </p:embeddedFont>
    <p:embeddedFont>
      <p:font typeface="Gelasio"/>
      <p:regular r:id="rId23"/>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6" Type="http://schemas.openxmlformats.org/officeDocument/2006/relationships/font" Target="fonts/font1.fntdata"/><Relationship Id="rId17" Type="http://schemas.openxmlformats.org/officeDocument/2006/relationships/font" Target="fonts/font2.fntdata"/><Relationship Id="rId18" Type="http://schemas.openxmlformats.org/officeDocument/2006/relationships/font" Target="fonts/font3.fntdata"/><Relationship Id="rId19" Type="http://schemas.openxmlformats.org/officeDocument/2006/relationships/font" Target="fonts/font4.fntdata"/><Relationship Id="rId20" Type="http://schemas.openxmlformats.org/officeDocument/2006/relationships/font" Target="fonts/font5.fntdata"/><Relationship Id="rId21" Type="http://schemas.openxmlformats.org/officeDocument/2006/relationships/font" Target="fonts/font6.fntdata"/><Relationship Id="rId22" Type="http://schemas.openxmlformats.org/officeDocument/2006/relationships/font" Target="fonts/font7.fntdata"/><Relationship Id="rId23"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svg"/><Relationship Id="rId3" Type="http://schemas.openxmlformats.org/officeDocument/2006/relationships/image" Target="../media/image-3-3.png"/><Relationship Id="rId4" Type="http://schemas.openxmlformats.org/officeDocument/2006/relationships/image" Target="../media/image-3-4.svg"/><Relationship Id="rId5" Type="http://schemas.openxmlformats.org/officeDocument/2006/relationships/image" Target="../media/image-3-5.png"/><Relationship Id="rId6" Type="http://schemas.openxmlformats.org/officeDocument/2006/relationships/image" Target="../media/image-3-6.svg"/><Relationship Id="rId7" Type="http://schemas.openxmlformats.org/officeDocument/2006/relationships/image" Target="../media/image-3-7.png"/><Relationship Id="rId8" Type="http://schemas.openxmlformats.org/officeDocument/2006/relationships/image" Target="../media/image-3-8.svg"/><Relationship Id="rId9" Type="http://schemas.openxmlformats.org/officeDocument/2006/relationships/slideLayout" Target="../slideLayouts/slideLayout4.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8.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0.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300288"/>
            <a:ext cx="6783586" cy="708779"/>
          </a:xfrm>
          <a:prstGeom prst="rect">
            <a:avLst/>
          </a:prstGeom>
          <a:noFill/>
          <a:ln/>
        </p:spPr>
        <p:txBody>
          <a:bodyPr wrap="none" lIns="0" tIns="0" rIns="0" bIns="0" rtlCol="0" anchor="t"/>
          <a:lstStyle/>
          <a:p>
            <a:pPr algn="l" indent="0" marL="0">
              <a:lnSpc>
                <a:spcPts val="5550"/>
              </a:lnSpc>
              <a:buNone/>
            </a:pPr>
            <a:r>
              <a:rPr lang="en-US" sz="4450" dirty="0">
                <a:solidFill>
                  <a:srgbClr val="D8B6A4"/>
                </a:solidFill>
                <a:latin typeface="Gelasio" pitchFamily="34" charset="0"/>
                <a:ea typeface="Gelasio" pitchFamily="34" charset="-122"/>
                <a:cs typeface="Gelasio" pitchFamily="34" charset="-120"/>
              </a:rPr>
              <a:t>Le Jeu Snake en Langage C</a:t>
            </a:r>
            <a:endParaRPr lang="en-US" sz="4450" dirty="0"/>
          </a:p>
        </p:txBody>
      </p:sp>
      <p:sp>
        <p:nvSpPr>
          <p:cNvPr id="4" name="Text 1"/>
          <p:cNvSpPr/>
          <p:nvPr/>
        </p:nvSpPr>
        <p:spPr>
          <a:xfrm>
            <a:off x="6280190" y="3349228"/>
            <a:ext cx="7556421" cy="725805"/>
          </a:xfrm>
          <a:prstGeom prst="rect">
            <a:avLst/>
          </a:prstGeom>
          <a:noFill/>
          <a:ln/>
        </p:spPr>
        <p:txBody>
          <a:bodyPr wrap="squar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Une exploration technique d'un projet de programmation emblématique, de la conception à l'implémentation.</a:t>
            </a:r>
            <a:endParaRPr lang="en-US" sz="1750" dirty="0"/>
          </a:p>
        </p:txBody>
      </p:sp>
      <p:sp>
        <p:nvSpPr>
          <p:cNvPr id="5" name="Text 2"/>
          <p:cNvSpPr/>
          <p:nvPr/>
        </p:nvSpPr>
        <p:spPr>
          <a:xfrm>
            <a:off x="6280190" y="4330184"/>
            <a:ext cx="7556421" cy="362903"/>
          </a:xfrm>
          <a:prstGeom prst="rect">
            <a:avLst/>
          </a:prstGeom>
          <a:noFill/>
          <a:ln/>
        </p:spPr>
        <p:txBody>
          <a:bodyPr wrap="non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Sy Ama Mariane</a:t>
            </a:r>
            <a:endParaRPr lang="en-US" sz="1750" dirty="0"/>
          </a:p>
        </p:txBody>
      </p:sp>
      <p:sp>
        <p:nvSpPr>
          <p:cNvPr id="6" name="Text 3"/>
          <p:cNvSpPr/>
          <p:nvPr/>
        </p:nvSpPr>
        <p:spPr>
          <a:xfrm>
            <a:off x="6280190" y="4948238"/>
            <a:ext cx="7556421" cy="362903"/>
          </a:xfrm>
          <a:prstGeom prst="rect">
            <a:avLst/>
          </a:prstGeom>
          <a:noFill/>
          <a:ln/>
        </p:spPr>
        <p:txBody>
          <a:bodyPr wrap="non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Drame Youma</a:t>
            </a:r>
            <a:endParaRPr lang="en-US" sz="1750" dirty="0"/>
          </a:p>
        </p:txBody>
      </p:sp>
      <p:sp>
        <p:nvSpPr>
          <p:cNvPr id="7" name="Text 4"/>
          <p:cNvSpPr/>
          <p:nvPr/>
        </p:nvSpPr>
        <p:spPr>
          <a:xfrm>
            <a:off x="6280190" y="5566291"/>
            <a:ext cx="7556421" cy="362903"/>
          </a:xfrm>
          <a:prstGeom prst="rect">
            <a:avLst/>
          </a:prstGeom>
          <a:noFill/>
          <a:ln/>
        </p:spPr>
        <p:txBody>
          <a:bodyPr wrap="non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Noubissi Kenmogne  Marc-Bryan</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1018461" y="517327"/>
            <a:ext cx="7369135" cy="570309"/>
          </a:xfrm>
          <a:prstGeom prst="rect">
            <a:avLst/>
          </a:prstGeom>
          <a:noFill/>
          <a:ln/>
        </p:spPr>
        <p:txBody>
          <a:bodyPr wrap="none" lIns="0" tIns="0" rIns="0" bIns="0" rtlCol="0" anchor="t"/>
          <a:lstStyle/>
          <a:p>
            <a:pPr algn="l" indent="0" marL="0">
              <a:lnSpc>
                <a:spcPts val="4450"/>
              </a:lnSpc>
              <a:buNone/>
            </a:pPr>
            <a:r>
              <a:rPr lang="en-US" sz="3550" dirty="0">
                <a:solidFill>
                  <a:srgbClr val="D8B6A4"/>
                </a:solidFill>
                <a:latin typeface="Gelasio" pitchFamily="34" charset="0"/>
                <a:ea typeface="Gelasio" pitchFamily="34" charset="-122"/>
                <a:cs typeface="Gelasio" pitchFamily="34" charset="-120"/>
              </a:rPr>
              <a:t>Un Classique Intemporel du Gaming</a:t>
            </a:r>
            <a:endParaRPr lang="en-US" sz="3550" dirty="0"/>
          </a:p>
        </p:txBody>
      </p:sp>
      <p:sp>
        <p:nvSpPr>
          <p:cNvPr id="3" name="Text 1"/>
          <p:cNvSpPr/>
          <p:nvPr/>
        </p:nvSpPr>
        <p:spPr>
          <a:xfrm>
            <a:off x="1018461" y="1440061"/>
            <a:ext cx="6074093" cy="1053941"/>
          </a:xfrm>
          <a:prstGeom prst="rect">
            <a:avLst/>
          </a:prstGeom>
          <a:noFill/>
          <a:ln/>
        </p:spPr>
        <p:txBody>
          <a:bodyPr wrap="square" lIns="0" tIns="0" rIns="0" bIns="0" rtlCol="0" anchor="t"/>
          <a:lstStyle/>
          <a:p>
            <a:pPr algn="l" indent="0" marL="0">
              <a:lnSpc>
                <a:spcPts val="2050"/>
              </a:lnSpc>
              <a:buNone/>
            </a:pPr>
            <a:r>
              <a:rPr lang="en-US" sz="1400" dirty="0">
                <a:solidFill>
                  <a:srgbClr val="C9C2C0"/>
                </a:solidFill>
                <a:latin typeface="Gelasio" pitchFamily="34" charset="0"/>
                <a:ea typeface="Gelasio" pitchFamily="34" charset="-122"/>
                <a:cs typeface="Gelasio" pitchFamily="34" charset="-120"/>
              </a:rPr>
              <a:t>Snake est l'un des jeux vidéo les plus emblématiques de l'histoire, popularisé par les téléphones Nokia dans les années 90. Sa simplicité apparente cache une richesse de concepts de programmation fondamentaux.</a:t>
            </a:r>
            <a:endParaRPr lang="en-US" sz="1400" dirty="0"/>
          </a:p>
        </p:txBody>
      </p:sp>
      <p:sp>
        <p:nvSpPr>
          <p:cNvPr id="4" name="Text 2"/>
          <p:cNvSpPr/>
          <p:nvPr/>
        </p:nvSpPr>
        <p:spPr>
          <a:xfrm>
            <a:off x="1018461" y="2626162"/>
            <a:ext cx="6074093" cy="1053941"/>
          </a:xfrm>
          <a:prstGeom prst="rect">
            <a:avLst/>
          </a:prstGeom>
          <a:noFill/>
          <a:ln/>
        </p:spPr>
        <p:txBody>
          <a:bodyPr wrap="square" lIns="0" tIns="0" rIns="0" bIns="0" rtlCol="0" anchor="t"/>
          <a:lstStyle/>
          <a:p>
            <a:pPr algn="l" indent="0" marL="0">
              <a:lnSpc>
                <a:spcPts val="2050"/>
              </a:lnSpc>
              <a:buNone/>
            </a:pPr>
            <a:r>
              <a:rPr lang="en-US" sz="1400" dirty="0">
                <a:solidFill>
                  <a:srgbClr val="C9C2C0"/>
                </a:solidFill>
                <a:latin typeface="Gelasio" pitchFamily="34" charset="0"/>
                <a:ea typeface="Gelasio" pitchFamily="34" charset="-122"/>
                <a:cs typeface="Gelasio" pitchFamily="34" charset="-120"/>
              </a:rPr>
              <a:t>Créer Snake en C représente un excellent exercice pour maîtriser les structures de données, la gestion de la mémoire, et la programmation temps réel. C'est un projet parfait pour consolider vos compétences en développement.</a:t>
            </a:r>
            <a:endParaRPr lang="en-US" sz="1400" dirty="0"/>
          </a:p>
        </p:txBody>
      </p:sp>
      <p:pic>
        <p:nvPicPr>
          <p:cNvPr id="5" name="Image 0" descr="preencoded.png">    </p:cNvPr>
          <p:cNvPicPr>
            <a:picLocks noChangeAspect="1"/>
          </p:cNvPicPr>
          <p:nvPr/>
        </p:nvPicPr>
        <p:blipFill>
          <a:blip r:embed="rId1"/>
          <a:stretch>
            <a:fillRect/>
          </a:stretch>
        </p:blipFill>
        <p:spPr>
          <a:xfrm>
            <a:off x="7545467" y="1473041"/>
            <a:ext cx="6074093" cy="60740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43082"/>
            <a:ext cx="7621310" cy="708779"/>
          </a:xfrm>
          <a:prstGeom prst="rect">
            <a:avLst/>
          </a:prstGeom>
          <a:noFill/>
          <a:ln/>
        </p:spPr>
        <p:txBody>
          <a:bodyPr wrap="none" lIns="0" tIns="0" rIns="0" bIns="0" rtlCol="0" anchor="t"/>
          <a:lstStyle/>
          <a:p>
            <a:pPr algn="l" indent="0" marL="0">
              <a:lnSpc>
                <a:spcPts val="5550"/>
              </a:lnSpc>
              <a:buNone/>
            </a:pPr>
            <a:r>
              <a:rPr lang="en-US" sz="4450" dirty="0">
                <a:solidFill>
                  <a:srgbClr val="D8B6A4"/>
                </a:solidFill>
                <a:latin typeface="Gelasio" pitchFamily="34" charset="0"/>
                <a:ea typeface="Gelasio" pitchFamily="34" charset="-122"/>
                <a:cs typeface="Gelasio" pitchFamily="34" charset="-120"/>
              </a:rPr>
              <a:t>Architecture Globale du Projet</a:t>
            </a:r>
            <a:endParaRPr lang="en-US" sz="4450" dirty="0"/>
          </a:p>
        </p:txBody>
      </p:sp>
      <p:sp>
        <p:nvSpPr>
          <p:cNvPr id="3" name="Shape 1"/>
          <p:cNvSpPr/>
          <p:nvPr/>
        </p:nvSpPr>
        <p:spPr>
          <a:xfrm>
            <a:off x="793790" y="2005489"/>
            <a:ext cx="6407944" cy="2577108"/>
          </a:xfrm>
          <a:prstGeom prst="roundRect">
            <a:avLst>
              <a:gd name="adj" fmla="val 1320"/>
            </a:avLst>
          </a:prstGeom>
          <a:solidFill>
            <a:srgbClr val="373433"/>
          </a:solidFill>
          <a:ln/>
        </p:spPr>
      </p:sp>
      <p:sp>
        <p:nvSpPr>
          <p:cNvPr id="4" name="Shape 2"/>
          <p:cNvSpPr/>
          <p:nvPr/>
        </p:nvSpPr>
        <p:spPr>
          <a:xfrm>
            <a:off x="1020604" y="2232303"/>
            <a:ext cx="680442" cy="680442"/>
          </a:xfrm>
          <a:prstGeom prst="roundRect">
            <a:avLst>
              <a:gd name="adj" fmla="val 13436980"/>
            </a:avLst>
          </a:prstGeom>
          <a:solidFill>
            <a:srgbClr val="C49F8C"/>
          </a:solidFill>
          <a:ln/>
        </p:spPr>
      </p:sp>
      <p:pic>
        <p:nvPicPr>
          <p:cNvPr id="5"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207770" y="2419350"/>
            <a:ext cx="306110" cy="306110"/>
          </a:xfrm>
          <a:prstGeom prst="rect">
            <a:avLst/>
          </a:prstGeom>
        </p:spPr>
      </p:pic>
      <p:sp>
        <p:nvSpPr>
          <p:cNvPr id="6" name="Text 3"/>
          <p:cNvSpPr/>
          <p:nvPr/>
        </p:nvSpPr>
        <p:spPr>
          <a:xfrm>
            <a:off x="1020604" y="313955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9C2C0"/>
                </a:solidFill>
                <a:latin typeface="Gelasio" pitchFamily="34" charset="0"/>
                <a:ea typeface="Gelasio" pitchFamily="34" charset="-122"/>
                <a:cs typeface="Gelasio" pitchFamily="34" charset="-120"/>
              </a:rPr>
              <a:t>Gestion du Terrain</a:t>
            </a:r>
            <a:endParaRPr lang="en-US" sz="2200" dirty="0"/>
          </a:p>
        </p:txBody>
      </p:sp>
      <p:sp>
        <p:nvSpPr>
          <p:cNvPr id="7" name="Text 4"/>
          <p:cNvSpPr/>
          <p:nvPr/>
        </p:nvSpPr>
        <p:spPr>
          <a:xfrm>
            <a:off x="1020604" y="3629978"/>
            <a:ext cx="5954316" cy="725805"/>
          </a:xfrm>
          <a:prstGeom prst="rect">
            <a:avLst/>
          </a:prstGeom>
          <a:noFill/>
          <a:ln/>
        </p:spPr>
        <p:txBody>
          <a:bodyPr wrap="squar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Matrice 2D représentant l'aire de jeu avec détection des bordures et des collisions</a:t>
            </a:r>
            <a:endParaRPr lang="en-US" sz="1750" dirty="0"/>
          </a:p>
        </p:txBody>
      </p:sp>
      <p:sp>
        <p:nvSpPr>
          <p:cNvPr id="8" name="Shape 5"/>
          <p:cNvSpPr/>
          <p:nvPr/>
        </p:nvSpPr>
        <p:spPr>
          <a:xfrm>
            <a:off x="7428548" y="2005489"/>
            <a:ext cx="6408063" cy="2577108"/>
          </a:xfrm>
          <a:prstGeom prst="roundRect">
            <a:avLst>
              <a:gd name="adj" fmla="val 1320"/>
            </a:avLst>
          </a:prstGeom>
          <a:solidFill>
            <a:srgbClr val="373433"/>
          </a:solidFill>
          <a:ln/>
        </p:spPr>
      </p:sp>
      <p:sp>
        <p:nvSpPr>
          <p:cNvPr id="9" name="Shape 6"/>
          <p:cNvSpPr/>
          <p:nvPr/>
        </p:nvSpPr>
        <p:spPr>
          <a:xfrm>
            <a:off x="7655362" y="2232303"/>
            <a:ext cx="680442" cy="680442"/>
          </a:xfrm>
          <a:prstGeom prst="roundRect">
            <a:avLst>
              <a:gd name="adj" fmla="val 13436980"/>
            </a:avLst>
          </a:prstGeom>
          <a:solidFill>
            <a:srgbClr val="C49F8C"/>
          </a:solidFill>
          <a:ln/>
        </p:spPr>
      </p:sp>
      <p:pic>
        <p:nvPicPr>
          <p:cNvPr id="10"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2528" y="2419350"/>
            <a:ext cx="306110" cy="306110"/>
          </a:xfrm>
          <a:prstGeom prst="rect">
            <a:avLst/>
          </a:prstGeom>
        </p:spPr>
      </p:pic>
      <p:sp>
        <p:nvSpPr>
          <p:cNvPr id="11" name="Text 7"/>
          <p:cNvSpPr/>
          <p:nvPr/>
        </p:nvSpPr>
        <p:spPr>
          <a:xfrm>
            <a:off x="7655362" y="313955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9C2C0"/>
                </a:solidFill>
                <a:latin typeface="Gelasio" pitchFamily="34" charset="0"/>
                <a:ea typeface="Gelasio" pitchFamily="34" charset="-122"/>
                <a:cs typeface="Gelasio" pitchFamily="34" charset="-120"/>
              </a:rPr>
              <a:t>Logique du Serpent</a:t>
            </a:r>
            <a:endParaRPr lang="en-US" sz="2200" dirty="0"/>
          </a:p>
        </p:txBody>
      </p:sp>
      <p:sp>
        <p:nvSpPr>
          <p:cNvPr id="12" name="Text 8"/>
          <p:cNvSpPr/>
          <p:nvPr/>
        </p:nvSpPr>
        <p:spPr>
          <a:xfrm>
            <a:off x="7655362" y="3629978"/>
            <a:ext cx="5954435" cy="725805"/>
          </a:xfrm>
          <a:prstGeom prst="rect">
            <a:avLst/>
          </a:prstGeom>
          <a:noFill/>
          <a:ln/>
        </p:spPr>
        <p:txBody>
          <a:bodyPr wrap="squar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Liste chaînée pour gérer les segments, déplacement fluide et croissance dynamique</a:t>
            </a:r>
            <a:endParaRPr lang="en-US" sz="1750" dirty="0"/>
          </a:p>
        </p:txBody>
      </p:sp>
      <p:sp>
        <p:nvSpPr>
          <p:cNvPr id="13" name="Shape 9"/>
          <p:cNvSpPr/>
          <p:nvPr/>
        </p:nvSpPr>
        <p:spPr>
          <a:xfrm>
            <a:off x="793790" y="4809411"/>
            <a:ext cx="6407944" cy="2577108"/>
          </a:xfrm>
          <a:prstGeom prst="roundRect">
            <a:avLst>
              <a:gd name="adj" fmla="val 1320"/>
            </a:avLst>
          </a:prstGeom>
          <a:solidFill>
            <a:srgbClr val="373433"/>
          </a:solidFill>
          <a:ln/>
        </p:spPr>
      </p:sp>
      <p:sp>
        <p:nvSpPr>
          <p:cNvPr id="14" name="Shape 10"/>
          <p:cNvSpPr/>
          <p:nvPr/>
        </p:nvSpPr>
        <p:spPr>
          <a:xfrm>
            <a:off x="1020604" y="5036225"/>
            <a:ext cx="680442" cy="680442"/>
          </a:xfrm>
          <a:prstGeom prst="roundRect">
            <a:avLst>
              <a:gd name="adj" fmla="val 13436980"/>
            </a:avLst>
          </a:prstGeom>
          <a:solidFill>
            <a:srgbClr val="C49F8C"/>
          </a:solidFill>
          <a:ln/>
        </p:spPr>
      </p:sp>
      <p:pic>
        <p:nvPicPr>
          <p:cNvPr id="15"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7770" y="5223272"/>
            <a:ext cx="306110" cy="306110"/>
          </a:xfrm>
          <a:prstGeom prst="rect">
            <a:avLst/>
          </a:prstGeom>
        </p:spPr>
      </p:pic>
      <p:sp>
        <p:nvSpPr>
          <p:cNvPr id="16" name="Text 11"/>
          <p:cNvSpPr/>
          <p:nvPr/>
        </p:nvSpPr>
        <p:spPr>
          <a:xfrm>
            <a:off x="1020604" y="5943481"/>
            <a:ext cx="2840950" cy="354330"/>
          </a:xfrm>
          <a:prstGeom prst="rect">
            <a:avLst/>
          </a:prstGeom>
          <a:noFill/>
          <a:ln/>
        </p:spPr>
        <p:txBody>
          <a:bodyPr wrap="none" lIns="0" tIns="0" rIns="0" bIns="0" rtlCol="0" anchor="t"/>
          <a:lstStyle/>
          <a:p>
            <a:pPr algn="l" indent="0" marL="0">
              <a:lnSpc>
                <a:spcPts val="2750"/>
              </a:lnSpc>
              <a:buNone/>
            </a:pPr>
            <a:r>
              <a:rPr lang="en-US" sz="2200" dirty="0">
                <a:solidFill>
                  <a:srgbClr val="C9C2C0"/>
                </a:solidFill>
                <a:latin typeface="Gelasio" pitchFamily="34" charset="0"/>
                <a:ea typeface="Gelasio" pitchFamily="34" charset="-122"/>
                <a:cs typeface="Gelasio" pitchFamily="34" charset="-120"/>
              </a:rPr>
              <a:t>Système de Nourriture</a:t>
            </a:r>
            <a:endParaRPr lang="en-US" sz="2200" dirty="0"/>
          </a:p>
        </p:txBody>
      </p:sp>
      <p:sp>
        <p:nvSpPr>
          <p:cNvPr id="17" name="Text 12"/>
          <p:cNvSpPr/>
          <p:nvPr/>
        </p:nvSpPr>
        <p:spPr>
          <a:xfrm>
            <a:off x="1020604" y="6433899"/>
            <a:ext cx="5954316" cy="725805"/>
          </a:xfrm>
          <a:prstGeom prst="rect">
            <a:avLst/>
          </a:prstGeom>
          <a:noFill/>
          <a:ln/>
        </p:spPr>
        <p:txBody>
          <a:bodyPr wrap="squar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Génération aléatoire de positions et calcul des points de score</a:t>
            </a:r>
            <a:endParaRPr lang="en-US" sz="1750" dirty="0"/>
          </a:p>
        </p:txBody>
      </p:sp>
      <p:sp>
        <p:nvSpPr>
          <p:cNvPr id="18" name="Shape 13"/>
          <p:cNvSpPr/>
          <p:nvPr/>
        </p:nvSpPr>
        <p:spPr>
          <a:xfrm>
            <a:off x="7428548" y="4809411"/>
            <a:ext cx="6408063" cy="2577108"/>
          </a:xfrm>
          <a:prstGeom prst="roundRect">
            <a:avLst>
              <a:gd name="adj" fmla="val 1320"/>
            </a:avLst>
          </a:prstGeom>
          <a:solidFill>
            <a:srgbClr val="373433"/>
          </a:solidFill>
          <a:ln/>
        </p:spPr>
      </p:sp>
      <p:sp>
        <p:nvSpPr>
          <p:cNvPr id="19" name="Shape 14"/>
          <p:cNvSpPr/>
          <p:nvPr/>
        </p:nvSpPr>
        <p:spPr>
          <a:xfrm>
            <a:off x="7655362" y="5036225"/>
            <a:ext cx="680442" cy="680442"/>
          </a:xfrm>
          <a:prstGeom prst="roundRect">
            <a:avLst>
              <a:gd name="adj" fmla="val 13436980"/>
            </a:avLst>
          </a:prstGeom>
          <a:solidFill>
            <a:srgbClr val="C49F8C"/>
          </a:solidFill>
          <a:ln/>
        </p:spPr>
      </p:sp>
      <p:pic>
        <p:nvPicPr>
          <p:cNvPr id="20"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2528" y="5223272"/>
            <a:ext cx="306110" cy="306110"/>
          </a:xfrm>
          <a:prstGeom prst="rect">
            <a:avLst/>
          </a:prstGeom>
        </p:spPr>
      </p:pic>
      <p:sp>
        <p:nvSpPr>
          <p:cNvPr id="21" name="Text 15"/>
          <p:cNvSpPr/>
          <p:nvPr/>
        </p:nvSpPr>
        <p:spPr>
          <a:xfrm>
            <a:off x="7655362" y="594348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9C2C0"/>
                </a:solidFill>
                <a:latin typeface="Gelasio" pitchFamily="34" charset="0"/>
                <a:ea typeface="Gelasio" pitchFamily="34" charset="-122"/>
                <a:cs typeface="Gelasio" pitchFamily="34" charset="-120"/>
              </a:rPr>
              <a:t>Interface Utilisateur</a:t>
            </a:r>
            <a:endParaRPr lang="en-US" sz="2200" dirty="0"/>
          </a:p>
        </p:txBody>
      </p:sp>
      <p:sp>
        <p:nvSpPr>
          <p:cNvPr id="22" name="Text 16"/>
          <p:cNvSpPr/>
          <p:nvPr/>
        </p:nvSpPr>
        <p:spPr>
          <a:xfrm>
            <a:off x="7655362" y="6433899"/>
            <a:ext cx="5954435" cy="725805"/>
          </a:xfrm>
          <a:prstGeom prst="rect">
            <a:avLst/>
          </a:prstGeom>
          <a:noFill/>
          <a:ln/>
        </p:spPr>
        <p:txBody>
          <a:bodyPr wrap="squar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Affichage console avec ncurses et gestion des entrées clavier en temps réel</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66498" y="631031"/>
            <a:ext cx="6733699" cy="696516"/>
          </a:xfrm>
          <a:prstGeom prst="rect">
            <a:avLst/>
          </a:prstGeom>
          <a:noFill/>
          <a:ln/>
        </p:spPr>
        <p:txBody>
          <a:bodyPr wrap="none" lIns="0" tIns="0" rIns="0" bIns="0" rtlCol="0" anchor="t"/>
          <a:lstStyle/>
          <a:p>
            <a:pPr algn="l" indent="0" marL="0">
              <a:lnSpc>
                <a:spcPts val="5450"/>
              </a:lnSpc>
              <a:buNone/>
            </a:pPr>
            <a:r>
              <a:rPr lang="en-US" sz="4350" dirty="0">
                <a:solidFill>
                  <a:srgbClr val="D8B6A4"/>
                </a:solidFill>
                <a:latin typeface="Gelasio" pitchFamily="34" charset="0"/>
                <a:ea typeface="Gelasio" pitchFamily="34" charset="-122"/>
                <a:cs typeface="Gelasio" pitchFamily="34" charset="-120"/>
              </a:rPr>
              <a:t>Structures de Données Clés</a:t>
            </a:r>
            <a:endParaRPr lang="en-US" sz="4350" dirty="0"/>
          </a:p>
        </p:txBody>
      </p:sp>
      <p:sp>
        <p:nvSpPr>
          <p:cNvPr id="4" name="Shape 1"/>
          <p:cNvSpPr/>
          <p:nvPr/>
        </p:nvSpPr>
        <p:spPr>
          <a:xfrm>
            <a:off x="6266498" y="1990368"/>
            <a:ext cx="3682365" cy="3057644"/>
          </a:xfrm>
          <a:prstGeom prst="roundRect">
            <a:avLst>
              <a:gd name="adj" fmla="val 4785"/>
            </a:avLst>
          </a:prstGeom>
          <a:solidFill>
            <a:srgbClr val="464342"/>
          </a:solidFill>
          <a:ln/>
        </p:spPr>
      </p:sp>
      <p:sp>
        <p:nvSpPr>
          <p:cNvPr id="5" name="Shape 2"/>
          <p:cNvSpPr/>
          <p:nvPr/>
        </p:nvSpPr>
        <p:spPr>
          <a:xfrm>
            <a:off x="6266498" y="1959888"/>
            <a:ext cx="3682365" cy="121920"/>
          </a:xfrm>
          <a:prstGeom prst="roundRect">
            <a:avLst>
              <a:gd name="adj" fmla="val 27425"/>
            </a:avLst>
          </a:prstGeom>
          <a:solidFill>
            <a:srgbClr val="C49F8C"/>
          </a:solidFill>
          <a:ln/>
        </p:spPr>
      </p:sp>
      <p:sp>
        <p:nvSpPr>
          <p:cNvPr id="6" name="Shape 3"/>
          <p:cNvSpPr/>
          <p:nvPr/>
        </p:nvSpPr>
        <p:spPr>
          <a:xfrm>
            <a:off x="7773352" y="1656040"/>
            <a:ext cx="668655" cy="668655"/>
          </a:xfrm>
          <a:prstGeom prst="roundRect">
            <a:avLst>
              <a:gd name="adj" fmla="val 136752"/>
            </a:avLst>
          </a:prstGeom>
          <a:solidFill>
            <a:srgbClr val="C49F8C"/>
          </a:solidFill>
          <a:ln/>
        </p:spPr>
      </p:sp>
      <p:sp>
        <p:nvSpPr>
          <p:cNvPr id="7" name="Text 4"/>
          <p:cNvSpPr/>
          <p:nvPr/>
        </p:nvSpPr>
        <p:spPr>
          <a:xfrm>
            <a:off x="7973973" y="1823204"/>
            <a:ext cx="267414" cy="334328"/>
          </a:xfrm>
          <a:prstGeom prst="rect">
            <a:avLst/>
          </a:prstGeom>
          <a:noFill/>
          <a:ln/>
        </p:spPr>
        <p:txBody>
          <a:bodyPr wrap="none" lIns="0" tIns="0" rIns="0" bIns="0" rtlCol="0" anchor="t"/>
          <a:lstStyle/>
          <a:p>
            <a:pPr algn="l" indent="0" marL="0">
              <a:lnSpc>
                <a:spcPts val="3300"/>
              </a:lnSpc>
              <a:buNone/>
            </a:pPr>
            <a:r>
              <a:rPr lang="en-US" sz="2100" dirty="0">
                <a:solidFill>
                  <a:srgbClr val="000000"/>
                </a:solidFill>
                <a:latin typeface="Gelasio" pitchFamily="34" charset="0"/>
                <a:ea typeface="Gelasio" pitchFamily="34" charset="-122"/>
                <a:cs typeface="Gelasio" pitchFamily="34" charset="-120"/>
              </a:rPr>
              <a:t>1</a:t>
            </a:r>
            <a:endParaRPr lang="en-US" sz="2100" dirty="0"/>
          </a:p>
        </p:txBody>
      </p:sp>
      <p:sp>
        <p:nvSpPr>
          <p:cNvPr id="8" name="Text 5"/>
          <p:cNvSpPr/>
          <p:nvPr/>
        </p:nvSpPr>
        <p:spPr>
          <a:xfrm>
            <a:off x="6519863" y="2547580"/>
            <a:ext cx="2786301" cy="348258"/>
          </a:xfrm>
          <a:prstGeom prst="rect">
            <a:avLst/>
          </a:prstGeom>
          <a:noFill/>
          <a:ln/>
        </p:spPr>
        <p:txBody>
          <a:bodyPr wrap="none" lIns="0" tIns="0" rIns="0" bIns="0" rtlCol="0" anchor="t"/>
          <a:lstStyle/>
          <a:p>
            <a:pPr algn="l" indent="0" marL="0">
              <a:lnSpc>
                <a:spcPts val="2700"/>
              </a:lnSpc>
              <a:buNone/>
            </a:pPr>
            <a:r>
              <a:rPr lang="en-US" sz="2150" dirty="0">
                <a:solidFill>
                  <a:srgbClr val="C9C2C0"/>
                </a:solidFill>
                <a:latin typeface="Gelasio" pitchFamily="34" charset="0"/>
                <a:ea typeface="Gelasio" pitchFamily="34" charset="-122"/>
                <a:cs typeface="Gelasio" pitchFamily="34" charset="-120"/>
              </a:rPr>
              <a:t>Structure Segment</a:t>
            </a:r>
            <a:endParaRPr lang="en-US" sz="2150" dirty="0"/>
          </a:p>
        </p:txBody>
      </p:sp>
      <p:sp>
        <p:nvSpPr>
          <p:cNvPr id="9" name="Text 6"/>
          <p:cNvSpPr/>
          <p:nvPr/>
        </p:nvSpPr>
        <p:spPr>
          <a:xfrm>
            <a:off x="6519863" y="3027164"/>
            <a:ext cx="3175635" cy="1767483"/>
          </a:xfrm>
          <a:prstGeom prst="rect">
            <a:avLst/>
          </a:prstGeom>
          <a:noFill/>
          <a:ln/>
        </p:spPr>
        <p:txBody>
          <a:bodyPr wrap="square" lIns="0" tIns="0" rIns="0" bIns="0" rtlCol="0" anchor="t"/>
          <a:lstStyle/>
          <a:p>
            <a:pPr algn="l" indent="0" marL="0">
              <a:lnSpc>
                <a:spcPts val="2750"/>
              </a:lnSpc>
              <a:buNone/>
            </a:pPr>
            <a:r>
              <a:rPr lang="en-US" sz="1750" dirty="0">
                <a:solidFill>
                  <a:srgbClr val="C9C2C0"/>
                </a:solidFill>
                <a:latin typeface="Gelasio" pitchFamily="34" charset="0"/>
                <a:ea typeface="Gelasio" pitchFamily="34" charset="-122"/>
                <a:cs typeface="Gelasio" pitchFamily="34" charset="-120"/>
              </a:rPr>
              <a:t>Chaque segment du serpent contient des coordonnées (x, y) et un pointeur vers le segment suivant, formant une liste chaînée.</a:t>
            </a:r>
            <a:endParaRPr lang="en-US" sz="1750" dirty="0"/>
          </a:p>
        </p:txBody>
      </p:sp>
      <p:sp>
        <p:nvSpPr>
          <p:cNvPr id="10" name="Shape 7"/>
          <p:cNvSpPr/>
          <p:nvPr/>
        </p:nvSpPr>
        <p:spPr>
          <a:xfrm>
            <a:off x="10167818" y="1990368"/>
            <a:ext cx="3682484" cy="3057644"/>
          </a:xfrm>
          <a:prstGeom prst="roundRect">
            <a:avLst>
              <a:gd name="adj" fmla="val 4785"/>
            </a:avLst>
          </a:prstGeom>
          <a:solidFill>
            <a:srgbClr val="464342"/>
          </a:solidFill>
          <a:ln/>
        </p:spPr>
      </p:sp>
      <p:sp>
        <p:nvSpPr>
          <p:cNvPr id="11" name="Shape 8"/>
          <p:cNvSpPr/>
          <p:nvPr/>
        </p:nvSpPr>
        <p:spPr>
          <a:xfrm>
            <a:off x="10167818" y="1959888"/>
            <a:ext cx="3682484" cy="121920"/>
          </a:xfrm>
          <a:prstGeom prst="roundRect">
            <a:avLst>
              <a:gd name="adj" fmla="val 27425"/>
            </a:avLst>
          </a:prstGeom>
          <a:solidFill>
            <a:srgbClr val="C49F8C"/>
          </a:solidFill>
          <a:ln/>
        </p:spPr>
      </p:sp>
      <p:sp>
        <p:nvSpPr>
          <p:cNvPr id="12" name="Shape 9"/>
          <p:cNvSpPr/>
          <p:nvPr/>
        </p:nvSpPr>
        <p:spPr>
          <a:xfrm>
            <a:off x="11674673" y="1656040"/>
            <a:ext cx="668655" cy="668655"/>
          </a:xfrm>
          <a:prstGeom prst="roundRect">
            <a:avLst>
              <a:gd name="adj" fmla="val 136752"/>
            </a:avLst>
          </a:prstGeom>
          <a:solidFill>
            <a:srgbClr val="C49F8C"/>
          </a:solidFill>
          <a:ln/>
        </p:spPr>
      </p:sp>
      <p:sp>
        <p:nvSpPr>
          <p:cNvPr id="13" name="Text 10"/>
          <p:cNvSpPr/>
          <p:nvPr/>
        </p:nvSpPr>
        <p:spPr>
          <a:xfrm>
            <a:off x="11875294" y="1823204"/>
            <a:ext cx="267414" cy="334328"/>
          </a:xfrm>
          <a:prstGeom prst="rect">
            <a:avLst/>
          </a:prstGeom>
          <a:noFill/>
          <a:ln/>
        </p:spPr>
        <p:txBody>
          <a:bodyPr wrap="none" lIns="0" tIns="0" rIns="0" bIns="0" rtlCol="0" anchor="t"/>
          <a:lstStyle/>
          <a:p>
            <a:pPr algn="l" indent="0" marL="0">
              <a:lnSpc>
                <a:spcPts val="3300"/>
              </a:lnSpc>
              <a:buNone/>
            </a:pPr>
            <a:r>
              <a:rPr lang="en-US" sz="2100" dirty="0">
                <a:solidFill>
                  <a:srgbClr val="000000"/>
                </a:solidFill>
                <a:latin typeface="Gelasio" pitchFamily="34" charset="0"/>
                <a:ea typeface="Gelasio" pitchFamily="34" charset="-122"/>
                <a:cs typeface="Gelasio" pitchFamily="34" charset="-120"/>
              </a:rPr>
              <a:t>2</a:t>
            </a:r>
            <a:endParaRPr lang="en-US" sz="2100" dirty="0"/>
          </a:p>
        </p:txBody>
      </p:sp>
      <p:sp>
        <p:nvSpPr>
          <p:cNvPr id="14" name="Text 11"/>
          <p:cNvSpPr/>
          <p:nvPr/>
        </p:nvSpPr>
        <p:spPr>
          <a:xfrm>
            <a:off x="10421183" y="2547580"/>
            <a:ext cx="2786301" cy="348258"/>
          </a:xfrm>
          <a:prstGeom prst="rect">
            <a:avLst/>
          </a:prstGeom>
          <a:noFill/>
          <a:ln/>
        </p:spPr>
        <p:txBody>
          <a:bodyPr wrap="none" lIns="0" tIns="0" rIns="0" bIns="0" rtlCol="0" anchor="t"/>
          <a:lstStyle/>
          <a:p>
            <a:pPr algn="l" indent="0" marL="0">
              <a:lnSpc>
                <a:spcPts val="2700"/>
              </a:lnSpc>
              <a:buNone/>
            </a:pPr>
            <a:r>
              <a:rPr lang="en-US" sz="2150" dirty="0">
                <a:solidFill>
                  <a:srgbClr val="C9C2C0"/>
                </a:solidFill>
                <a:latin typeface="Gelasio" pitchFamily="34" charset="0"/>
                <a:ea typeface="Gelasio" pitchFamily="34" charset="-122"/>
                <a:cs typeface="Gelasio" pitchFamily="34" charset="-120"/>
              </a:rPr>
              <a:t>Structure GameState</a:t>
            </a:r>
            <a:endParaRPr lang="en-US" sz="2150" dirty="0"/>
          </a:p>
        </p:txBody>
      </p:sp>
      <p:sp>
        <p:nvSpPr>
          <p:cNvPr id="15" name="Text 12"/>
          <p:cNvSpPr/>
          <p:nvPr/>
        </p:nvSpPr>
        <p:spPr>
          <a:xfrm>
            <a:off x="10421183" y="3027164"/>
            <a:ext cx="3175754" cy="1767483"/>
          </a:xfrm>
          <a:prstGeom prst="rect">
            <a:avLst/>
          </a:prstGeom>
          <a:noFill/>
          <a:ln/>
        </p:spPr>
        <p:txBody>
          <a:bodyPr wrap="square" lIns="0" tIns="0" rIns="0" bIns="0" rtlCol="0" anchor="t"/>
          <a:lstStyle/>
          <a:p>
            <a:pPr algn="l" indent="0" marL="0">
              <a:lnSpc>
                <a:spcPts val="2750"/>
              </a:lnSpc>
              <a:buNone/>
            </a:pPr>
            <a:r>
              <a:rPr lang="en-US" sz="1750" dirty="0">
                <a:solidFill>
                  <a:srgbClr val="C9C2C0"/>
                </a:solidFill>
                <a:latin typeface="Gelasio" pitchFamily="34" charset="0"/>
                <a:ea typeface="Gelasio" pitchFamily="34" charset="-122"/>
                <a:cs typeface="Gelasio" pitchFamily="34" charset="-120"/>
              </a:rPr>
              <a:t>Encapsule l'état complet du jeu : position du serpent, direction actuelle, score, statut de la partie, et position de la nourriture.</a:t>
            </a:r>
            <a:endParaRPr lang="en-US" sz="1750" dirty="0"/>
          </a:p>
        </p:txBody>
      </p:sp>
      <p:sp>
        <p:nvSpPr>
          <p:cNvPr id="16" name="Shape 13"/>
          <p:cNvSpPr/>
          <p:nvPr/>
        </p:nvSpPr>
        <p:spPr>
          <a:xfrm>
            <a:off x="6266498" y="5601295"/>
            <a:ext cx="7583805" cy="1997154"/>
          </a:xfrm>
          <a:prstGeom prst="roundRect">
            <a:avLst>
              <a:gd name="adj" fmla="val 7326"/>
            </a:avLst>
          </a:prstGeom>
          <a:solidFill>
            <a:srgbClr val="464342"/>
          </a:solidFill>
          <a:ln/>
        </p:spPr>
      </p:sp>
      <p:sp>
        <p:nvSpPr>
          <p:cNvPr id="17" name="Shape 14"/>
          <p:cNvSpPr/>
          <p:nvPr/>
        </p:nvSpPr>
        <p:spPr>
          <a:xfrm>
            <a:off x="6266498" y="5570815"/>
            <a:ext cx="7583805" cy="121920"/>
          </a:xfrm>
          <a:prstGeom prst="roundRect">
            <a:avLst>
              <a:gd name="adj" fmla="val 27425"/>
            </a:avLst>
          </a:prstGeom>
          <a:solidFill>
            <a:srgbClr val="C49F8C"/>
          </a:solidFill>
          <a:ln/>
        </p:spPr>
      </p:sp>
      <p:sp>
        <p:nvSpPr>
          <p:cNvPr id="18" name="Shape 15"/>
          <p:cNvSpPr/>
          <p:nvPr/>
        </p:nvSpPr>
        <p:spPr>
          <a:xfrm>
            <a:off x="9724073" y="5266968"/>
            <a:ext cx="668655" cy="668655"/>
          </a:xfrm>
          <a:prstGeom prst="roundRect">
            <a:avLst>
              <a:gd name="adj" fmla="val 136752"/>
            </a:avLst>
          </a:prstGeom>
          <a:solidFill>
            <a:srgbClr val="C49F8C"/>
          </a:solidFill>
          <a:ln/>
        </p:spPr>
      </p:sp>
      <p:sp>
        <p:nvSpPr>
          <p:cNvPr id="19" name="Text 16"/>
          <p:cNvSpPr/>
          <p:nvPr/>
        </p:nvSpPr>
        <p:spPr>
          <a:xfrm>
            <a:off x="9924693" y="5434132"/>
            <a:ext cx="267414" cy="334328"/>
          </a:xfrm>
          <a:prstGeom prst="rect">
            <a:avLst/>
          </a:prstGeom>
          <a:noFill/>
          <a:ln/>
        </p:spPr>
        <p:txBody>
          <a:bodyPr wrap="none" lIns="0" tIns="0" rIns="0" bIns="0" rtlCol="0" anchor="t"/>
          <a:lstStyle/>
          <a:p>
            <a:pPr algn="l" indent="0" marL="0">
              <a:lnSpc>
                <a:spcPts val="3300"/>
              </a:lnSpc>
              <a:buNone/>
            </a:pPr>
            <a:r>
              <a:rPr lang="en-US" sz="2100" dirty="0">
                <a:solidFill>
                  <a:srgbClr val="000000"/>
                </a:solidFill>
                <a:latin typeface="Gelasio" pitchFamily="34" charset="0"/>
                <a:ea typeface="Gelasio" pitchFamily="34" charset="-122"/>
                <a:cs typeface="Gelasio" pitchFamily="34" charset="-120"/>
              </a:rPr>
              <a:t>3</a:t>
            </a:r>
            <a:endParaRPr lang="en-US" sz="2100" dirty="0"/>
          </a:p>
        </p:txBody>
      </p:sp>
      <p:sp>
        <p:nvSpPr>
          <p:cNvPr id="20" name="Text 17"/>
          <p:cNvSpPr/>
          <p:nvPr/>
        </p:nvSpPr>
        <p:spPr>
          <a:xfrm>
            <a:off x="6519863" y="6158508"/>
            <a:ext cx="2786301" cy="348258"/>
          </a:xfrm>
          <a:prstGeom prst="rect">
            <a:avLst/>
          </a:prstGeom>
          <a:noFill/>
          <a:ln/>
        </p:spPr>
        <p:txBody>
          <a:bodyPr wrap="none" lIns="0" tIns="0" rIns="0" bIns="0" rtlCol="0" anchor="t"/>
          <a:lstStyle/>
          <a:p>
            <a:pPr algn="l" indent="0" marL="0">
              <a:lnSpc>
                <a:spcPts val="2700"/>
              </a:lnSpc>
              <a:buNone/>
            </a:pPr>
            <a:r>
              <a:rPr lang="en-US" sz="2150" dirty="0">
                <a:solidFill>
                  <a:srgbClr val="C9C2C0"/>
                </a:solidFill>
                <a:latin typeface="Gelasio" pitchFamily="34" charset="0"/>
                <a:ea typeface="Gelasio" pitchFamily="34" charset="-122"/>
                <a:cs typeface="Gelasio" pitchFamily="34" charset="-120"/>
              </a:rPr>
              <a:t>Enum Direction</a:t>
            </a:r>
            <a:endParaRPr lang="en-US" sz="2150" dirty="0"/>
          </a:p>
        </p:txBody>
      </p:sp>
      <p:sp>
        <p:nvSpPr>
          <p:cNvPr id="21" name="Text 18"/>
          <p:cNvSpPr/>
          <p:nvPr/>
        </p:nvSpPr>
        <p:spPr>
          <a:xfrm>
            <a:off x="6519863" y="6638092"/>
            <a:ext cx="7077075" cy="706993"/>
          </a:xfrm>
          <a:prstGeom prst="rect">
            <a:avLst/>
          </a:prstGeom>
          <a:noFill/>
          <a:ln/>
        </p:spPr>
        <p:txBody>
          <a:bodyPr wrap="square" lIns="0" tIns="0" rIns="0" bIns="0" rtlCol="0" anchor="t"/>
          <a:lstStyle/>
          <a:p>
            <a:pPr algn="l" indent="0" marL="0">
              <a:lnSpc>
                <a:spcPts val="2750"/>
              </a:lnSpc>
              <a:buNone/>
            </a:pPr>
            <a:r>
              <a:rPr lang="en-US" sz="1750" dirty="0">
                <a:solidFill>
                  <a:srgbClr val="C9C2C0"/>
                </a:solidFill>
                <a:latin typeface="Gelasio" pitchFamily="34" charset="0"/>
                <a:ea typeface="Gelasio" pitchFamily="34" charset="-122"/>
                <a:cs typeface="Gelasio" pitchFamily="34" charset="-120"/>
              </a:rPr>
              <a:t>Type énuméré définissant les quatre directions possibles (HAUT, BAS, GAUCHE, DROITE) pour garantir la cohérence du mouvement.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10327" y="739140"/>
            <a:ext cx="5501640" cy="634246"/>
          </a:xfrm>
          <a:prstGeom prst="rect">
            <a:avLst/>
          </a:prstGeom>
          <a:noFill/>
          <a:ln/>
        </p:spPr>
        <p:txBody>
          <a:bodyPr wrap="none" lIns="0" tIns="0" rIns="0" bIns="0" rtlCol="0" anchor="t"/>
          <a:lstStyle/>
          <a:p>
            <a:pPr algn="l" indent="0" marL="0">
              <a:lnSpc>
                <a:spcPts val="4950"/>
              </a:lnSpc>
              <a:buNone/>
            </a:pPr>
            <a:r>
              <a:rPr lang="en-US" sz="3950" dirty="0">
                <a:solidFill>
                  <a:srgbClr val="D8B6A4"/>
                </a:solidFill>
                <a:latin typeface="Gelasio" pitchFamily="34" charset="0"/>
                <a:ea typeface="Gelasio" pitchFamily="34" charset="-122"/>
                <a:cs typeface="Gelasio" pitchFamily="34" charset="-120"/>
              </a:rPr>
              <a:t>Boucle Principale de Jeu</a:t>
            </a:r>
            <a:endParaRPr lang="en-US" sz="3950" dirty="0"/>
          </a:p>
        </p:txBody>
      </p:sp>
      <p:sp>
        <p:nvSpPr>
          <p:cNvPr id="3" name="Shape 1"/>
          <p:cNvSpPr/>
          <p:nvPr/>
        </p:nvSpPr>
        <p:spPr>
          <a:xfrm>
            <a:off x="710327" y="1736527"/>
            <a:ext cx="13209746" cy="4919186"/>
          </a:xfrm>
          <a:prstGeom prst="roundRect">
            <a:avLst>
              <a:gd name="adj" fmla="val 619"/>
            </a:avLst>
          </a:prstGeom>
          <a:solidFill>
            <a:srgbClr val="53504F"/>
          </a:solidFill>
          <a:ln/>
        </p:spPr>
      </p:sp>
      <p:sp>
        <p:nvSpPr>
          <p:cNvPr id="4" name="Shape 2"/>
          <p:cNvSpPr/>
          <p:nvPr/>
        </p:nvSpPr>
        <p:spPr>
          <a:xfrm>
            <a:off x="700207" y="1736527"/>
            <a:ext cx="13229987" cy="4919186"/>
          </a:xfrm>
          <a:prstGeom prst="roundRect">
            <a:avLst>
              <a:gd name="adj" fmla="val 619"/>
            </a:avLst>
          </a:prstGeom>
          <a:solidFill>
            <a:srgbClr val="53504F"/>
          </a:solidFill>
          <a:ln/>
        </p:spPr>
      </p:sp>
      <p:sp>
        <p:nvSpPr>
          <p:cNvPr id="5" name="Text 3"/>
          <p:cNvSpPr/>
          <p:nvPr/>
        </p:nvSpPr>
        <p:spPr>
          <a:xfrm>
            <a:off x="903089" y="1888688"/>
            <a:ext cx="12824222" cy="4614863"/>
          </a:xfrm>
          <a:prstGeom prst="rect">
            <a:avLst/>
          </a:prstGeom>
          <a:noFill/>
          <a:ln/>
        </p:spPr>
        <p:txBody>
          <a:bodyPr wrap="square" lIns="0" tIns="0" rIns="0" bIns="0" rtlCol="0" anchor="t"/>
          <a:lstStyle/>
          <a:p>
            <a:pPr algn="l" indent="0" marL="0">
              <a:lnSpc>
                <a:spcPts val="2400"/>
              </a:lnSpc>
              <a:buNone/>
            </a:pPr>
            <a:r>
              <a:rPr lang="en-US" sz="1550" dirty="0">
                <a:solidFill>
                  <a:srgbClr val="C9C2C0"/>
                </a:solidFill>
                <a:highlight>
                  <a:srgbClr val="53504F"/>
                </a:highlight>
                <a:latin typeface="Consolas" pitchFamily="34" charset="0"/>
                <a:ea typeface="Consolas" pitchFamily="34" charset="-122"/>
                <a:cs typeface="Consolas" pitchFamily="34" charset="-120"/>
              </a:rPr>
              <a:t>while (gameState.isRunning) {
    // 1. Capturer l'entrée utilisateur
    processInput(&amp;gameState);
    // 2. Mettre à jour la logique
    updateSnake(&amp;gameState);
    checkCollisions(&amp;gameState);
    // 3. Rendu visuel
    renderGame(&amp;gameState);
    // 4. Contrôle du timing
    usleep(GAME_SPEED);
}
</a:t>
            </a:r>
            <a:endParaRPr lang="en-US" sz="1550" dirty="0"/>
          </a:p>
        </p:txBody>
      </p:sp>
      <p:sp>
        <p:nvSpPr>
          <p:cNvPr id="6" name="Text 4"/>
          <p:cNvSpPr/>
          <p:nvPr/>
        </p:nvSpPr>
        <p:spPr>
          <a:xfrm>
            <a:off x="710327" y="6859905"/>
            <a:ext cx="13209746" cy="630555"/>
          </a:xfrm>
          <a:prstGeom prst="rect">
            <a:avLst/>
          </a:prstGeom>
          <a:noFill/>
          <a:ln/>
        </p:spPr>
        <p:txBody>
          <a:bodyPr wrap="square" lIns="0" tIns="0" rIns="0" bIns="0" rtlCol="0" anchor="t"/>
          <a:lstStyle/>
          <a:p>
            <a:pPr algn="l" indent="0" marL="0">
              <a:lnSpc>
                <a:spcPts val="2400"/>
              </a:lnSpc>
              <a:buNone/>
            </a:pPr>
            <a:r>
              <a:rPr lang="en-US" sz="1550" dirty="0">
                <a:solidFill>
                  <a:srgbClr val="C9C2C0"/>
                </a:solidFill>
                <a:latin typeface="Gelasio" pitchFamily="34" charset="0"/>
                <a:ea typeface="Gelasio" pitchFamily="34" charset="-122"/>
                <a:cs typeface="Gelasio" pitchFamily="34" charset="-120"/>
              </a:rPr>
              <a:t>Cette boucle événementielle assure un gameplay fluide à 60 images par seconde. La fonction </a:t>
            </a:r>
            <a:pPr algn="l" indent="0" marL="0">
              <a:lnSpc>
                <a:spcPts val="2400"/>
              </a:lnSpc>
              <a:buNone/>
            </a:pPr>
            <a:r>
              <a:rPr lang="en-US" sz="1550" dirty="0">
                <a:solidFill>
                  <a:srgbClr val="C9C2C0"/>
                </a:solidFill>
                <a:highlight>
                  <a:srgbClr val="53504F"/>
                </a:highlight>
                <a:latin typeface="Consolas" pitchFamily="34" charset="0"/>
                <a:ea typeface="Consolas" pitchFamily="34" charset="-122"/>
                <a:cs typeface="Consolas" pitchFamily="34" charset="-120"/>
              </a:rPr>
              <a:t>usleep()</a:t>
            </a:r>
            <a:pPr algn="l" indent="0" marL="0">
              <a:lnSpc>
                <a:spcPts val="2400"/>
              </a:lnSpc>
              <a:buNone/>
            </a:pPr>
            <a:r>
              <a:rPr lang="en-US" sz="1550" dirty="0">
                <a:solidFill>
                  <a:srgbClr val="C9C2C0"/>
                </a:solidFill>
                <a:latin typeface="Gelasio" pitchFamily="34" charset="0"/>
                <a:ea typeface="Gelasio" pitchFamily="34" charset="-122"/>
                <a:cs typeface="Gelasio" pitchFamily="34" charset="-120"/>
              </a:rPr>
              <a:t> contrôle la vitesse du jeu, tandis que les fonctions modulaires facilitent la maintenance et les tests.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1855946" y="462320"/>
            <a:ext cx="4098608" cy="494467"/>
          </a:xfrm>
          <a:prstGeom prst="rect">
            <a:avLst/>
          </a:prstGeom>
          <a:noFill/>
          <a:ln/>
        </p:spPr>
        <p:txBody>
          <a:bodyPr wrap="none" lIns="0" tIns="0" rIns="0" bIns="0" rtlCol="0" anchor="t"/>
          <a:lstStyle/>
          <a:p>
            <a:pPr algn="l" indent="0" marL="0">
              <a:lnSpc>
                <a:spcPts val="3850"/>
              </a:lnSpc>
              <a:buNone/>
            </a:pPr>
            <a:r>
              <a:rPr lang="en-US" sz="3100" dirty="0">
                <a:solidFill>
                  <a:srgbClr val="D8B6A4"/>
                </a:solidFill>
                <a:latin typeface="Gelasio" pitchFamily="34" charset="0"/>
                <a:ea typeface="Gelasio" pitchFamily="34" charset="-122"/>
                <a:cs typeface="Gelasio" pitchFamily="34" charset="-120"/>
              </a:rPr>
              <a:t>Gestion du Mouvement</a:t>
            </a:r>
            <a:endParaRPr lang="en-US" sz="3100" dirty="0"/>
          </a:p>
        </p:txBody>
      </p:sp>
      <p:sp>
        <p:nvSpPr>
          <p:cNvPr id="3" name="Text 1"/>
          <p:cNvSpPr/>
          <p:nvPr/>
        </p:nvSpPr>
        <p:spPr>
          <a:xfrm>
            <a:off x="1855946" y="1232654"/>
            <a:ext cx="2934176" cy="296704"/>
          </a:xfrm>
          <a:prstGeom prst="rect">
            <a:avLst/>
          </a:prstGeom>
          <a:noFill/>
          <a:ln/>
        </p:spPr>
        <p:txBody>
          <a:bodyPr wrap="none" lIns="0" tIns="0" rIns="0" bIns="0" rtlCol="0" anchor="t"/>
          <a:lstStyle/>
          <a:p>
            <a:pPr algn="l" indent="0" marL="0">
              <a:lnSpc>
                <a:spcPts val="2300"/>
              </a:lnSpc>
              <a:buNone/>
            </a:pPr>
            <a:r>
              <a:rPr lang="en-US" sz="1850" dirty="0">
                <a:solidFill>
                  <a:srgbClr val="D8B6A4"/>
                </a:solidFill>
                <a:latin typeface="Gelasio" pitchFamily="34" charset="0"/>
                <a:ea typeface="Gelasio" pitchFamily="34" charset="-122"/>
                <a:cs typeface="Gelasio" pitchFamily="34" charset="-120"/>
              </a:rPr>
              <a:t>Algorithme de Déplacement</a:t>
            </a:r>
            <a:endParaRPr lang="en-US" sz="1850" dirty="0"/>
          </a:p>
        </p:txBody>
      </p:sp>
      <p:sp>
        <p:nvSpPr>
          <p:cNvPr id="4" name="Text 2"/>
          <p:cNvSpPr/>
          <p:nvPr/>
        </p:nvSpPr>
        <p:spPr>
          <a:xfrm>
            <a:off x="1855946" y="1639729"/>
            <a:ext cx="4135755" cy="644366"/>
          </a:xfrm>
          <a:prstGeom prst="rect">
            <a:avLst/>
          </a:prstGeom>
          <a:noFill/>
          <a:ln/>
        </p:spPr>
        <p:txBody>
          <a:bodyPr wrap="square" lIns="0" tIns="0" rIns="0" bIns="0" rtlCol="0" anchor="t"/>
          <a:lstStyle/>
          <a:p>
            <a:pPr algn="l" indent="0" marL="0">
              <a:lnSpc>
                <a:spcPts val="1650"/>
              </a:lnSpc>
              <a:buNone/>
            </a:pPr>
            <a:r>
              <a:rPr lang="en-US" sz="1200" dirty="0">
                <a:solidFill>
                  <a:srgbClr val="C9C2C0"/>
                </a:solidFill>
                <a:latin typeface="Gelasio" pitchFamily="34" charset="0"/>
                <a:ea typeface="Gelasio" pitchFamily="34" charset="-122"/>
                <a:cs typeface="Gelasio" pitchFamily="34" charset="-120"/>
              </a:rPr>
              <a:t>Le serpent se déplace en ajoutant une nouvelle tête dans la direction actuelle et en supprimant la queue, sauf quand il mange.</a:t>
            </a:r>
            <a:endParaRPr lang="en-US" sz="1200" dirty="0"/>
          </a:p>
        </p:txBody>
      </p:sp>
      <p:sp>
        <p:nvSpPr>
          <p:cNvPr id="5" name="Text 3"/>
          <p:cNvSpPr/>
          <p:nvPr/>
        </p:nvSpPr>
        <p:spPr>
          <a:xfrm>
            <a:off x="1855946" y="2383393"/>
            <a:ext cx="4135755" cy="429578"/>
          </a:xfrm>
          <a:prstGeom prst="rect">
            <a:avLst/>
          </a:prstGeom>
          <a:noFill/>
          <a:ln/>
        </p:spPr>
        <p:txBody>
          <a:bodyPr wrap="square" lIns="0" tIns="0" rIns="0" bIns="0" rtlCol="0" anchor="t"/>
          <a:lstStyle/>
          <a:p>
            <a:pPr algn="l" indent="0" marL="0">
              <a:lnSpc>
                <a:spcPts val="1650"/>
              </a:lnSpc>
              <a:buNone/>
            </a:pPr>
            <a:r>
              <a:rPr lang="en-US" sz="1200" b="1" dirty="0">
                <a:solidFill>
                  <a:srgbClr val="C9C2C0"/>
                </a:solidFill>
                <a:latin typeface="Gelasio" pitchFamily="34" charset="0"/>
                <a:ea typeface="Gelasio" pitchFamily="34" charset="-122"/>
                <a:cs typeface="Gelasio" pitchFamily="34" charset="-120"/>
              </a:rPr>
              <a:t>Défi technique :</a:t>
            </a:r>
            <a:pPr algn="l" indent="0" marL="0">
              <a:lnSpc>
                <a:spcPts val="1650"/>
              </a:lnSpc>
              <a:buNone/>
            </a:pPr>
            <a:r>
              <a:rPr lang="en-US" sz="1200" dirty="0">
                <a:solidFill>
                  <a:srgbClr val="C9C2C0"/>
                </a:solidFill>
                <a:latin typeface="Gelasio" pitchFamily="34" charset="0"/>
                <a:ea typeface="Gelasio" pitchFamily="34" charset="-122"/>
                <a:cs typeface="Gelasio" pitchFamily="34" charset="-120"/>
              </a:rPr>
              <a:t> Empêcher les demi-tours instantanés qui causeraient une collision immédiate avec le corps.</a:t>
            </a:r>
            <a:endParaRPr lang="en-US" sz="1200" dirty="0"/>
          </a:p>
        </p:txBody>
      </p:sp>
      <p:sp>
        <p:nvSpPr>
          <p:cNvPr id="6" name="Text 4"/>
          <p:cNvSpPr/>
          <p:nvPr/>
        </p:nvSpPr>
        <p:spPr>
          <a:xfrm>
            <a:off x="1855946" y="2912269"/>
            <a:ext cx="4135755" cy="429578"/>
          </a:xfrm>
          <a:prstGeom prst="rect">
            <a:avLst/>
          </a:prstGeom>
          <a:noFill/>
          <a:ln/>
        </p:spPr>
        <p:txBody>
          <a:bodyPr wrap="square" lIns="0" tIns="0" rIns="0" bIns="0" rtlCol="0" anchor="t"/>
          <a:lstStyle/>
          <a:p>
            <a:pPr algn="l" indent="0" marL="0">
              <a:lnSpc>
                <a:spcPts val="1650"/>
              </a:lnSpc>
              <a:buNone/>
            </a:pPr>
            <a:r>
              <a:rPr lang="en-US" sz="1200" dirty="0">
                <a:solidFill>
                  <a:srgbClr val="C9C2C0"/>
                </a:solidFill>
                <a:latin typeface="Gelasio" pitchFamily="34" charset="0"/>
                <a:ea typeface="Gelasio" pitchFamily="34" charset="-122"/>
                <a:cs typeface="Gelasio" pitchFamily="34" charset="-120"/>
              </a:rPr>
              <a:t>La validation de direction compare l'input avec la direction actuelle avant de l'accepter.</a:t>
            </a:r>
            <a:endParaRPr lang="en-US" sz="1200" dirty="0"/>
          </a:p>
        </p:txBody>
      </p:sp>
      <p:pic>
        <p:nvPicPr>
          <p:cNvPr id="7" name="Image 0" descr="preencoded.png">    </p:cNvPr>
          <p:cNvPicPr>
            <a:picLocks noChangeAspect="1"/>
          </p:cNvPicPr>
          <p:nvPr/>
        </p:nvPicPr>
        <p:blipFill>
          <a:blip r:embed="rId1"/>
          <a:stretch>
            <a:fillRect/>
          </a:stretch>
        </p:blipFill>
        <p:spPr>
          <a:xfrm>
            <a:off x="6385322" y="1246465"/>
            <a:ext cx="6396633" cy="63966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573054"/>
            <a:ext cx="5758696" cy="708779"/>
          </a:xfrm>
          <a:prstGeom prst="rect">
            <a:avLst/>
          </a:prstGeom>
          <a:noFill/>
          <a:ln/>
        </p:spPr>
        <p:txBody>
          <a:bodyPr wrap="none" lIns="0" tIns="0" rIns="0" bIns="0" rtlCol="0" anchor="t"/>
          <a:lstStyle/>
          <a:p>
            <a:pPr algn="l" indent="0" marL="0">
              <a:lnSpc>
                <a:spcPts val="5550"/>
              </a:lnSpc>
              <a:buNone/>
            </a:pPr>
            <a:r>
              <a:rPr lang="en-US" sz="4450" dirty="0">
                <a:solidFill>
                  <a:srgbClr val="D8B6A4"/>
                </a:solidFill>
                <a:latin typeface="Gelasio" pitchFamily="34" charset="0"/>
                <a:ea typeface="Gelasio" pitchFamily="34" charset="-122"/>
                <a:cs typeface="Gelasio" pitchFamily="34" charset="-120"/>
              </a:rPr>
              <a:t>Détection de Collisions</a:t>
            </a:r>
            <a:endParaRPr lang="en-US" sz="4450" dirty="0"/>
          </a:p>
        </p:txBody>
      </p:sp>
      <p:pic>
        <p:nvPicPr>
          <p:cNvPr id="3" name="Image 0" descr="preencoded.png">    </p:cNvPr>
          <p:cNvPicPr>
            <a:picLocks noChangeAspect="1"/>
          </p:cNvPicPr>
          <p:nvPr/>
        </p:nvPicPr>
        <p:blipFill>
          <a:blip r:embed="rId1"/>
          <a:stretch>
            <a:fillRect/>
          </a:stretch>
        </p:blipFill>
        <p:spPr>
          <a:xfrm>
            <a:off x="793790" y="2735461"/>
            <a:ext cx="4347567" cy="907256"/>
          </a:xfrm>
          <a:prstGeom prst="rect">
            <a:avLst/>
          </a:prstGeom>
        </p:spPr>
      </p:pic>
      <p:sp>
        <p:nvSpPr>
          <p:cNvPr id="4" name="Text 1"/>
          <p:cNvSpPr/>
          <p:nvPr/>
        </p:nvSpPr>
        <p:spPr>
          <a:xfrm>
            <a:off x="1020604" y="386953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9C2C0"/>
                </a:solidFill>
                <a:latin typeface="Gelasio" pitchFamily="34" charset="0"/>
                <a:ea typeface="Gelasio" pitchFamily="34" charset="-122"/>
                <a:cs typeface="Gelasio" pitchFamily="34" charset="-120"/>
              </a:rPr>
              <a:t>Bordures du Terrain</a:t>
            </a:r>
            <a:endParaRPr lang="en-US" sz="2200" dirty="0"/>
          </a:p>
        </p:txBody>
      </p:sp>
      <p:sp>
        <p:nvSpPr>
          <p:cNvPr id="5" name="Text 2"/>
          <p:cNvSpPr/>
          <p:nvPr/>
        </p:nvSpPr>
        <p:spPr>
          <a:xfrm>
            <a:off x="1020604" y="4359950"/>
            <a:ext cx="3893939" cy="725805"/>
          </a:xfrm>
          <a:prstGeom prst="rect">
            <a:avLst/>
          </a:prstGeom>
          <a:noFill/>
          <a:ln/>
        </p:spPr>
        <p:txBody>
          <a:bodyPr wrap="squar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Vérification si la tête du serpent dépasse les limites de la matrice de jeu</a:t>
            </a:r>
            <a:endParaRPr lang="en-US" sz="1750" dirty="0"/>
          </a:p>
        </p:txBody>
      </p:sp>
      <p:pic>
        <p:nvPicPr>
          <p:cNvPr id="6" name="Image 1" descr="preencoded.png">    </p:cNvPr>
          <p:cNvPicPr>
            <a:picLocks noChangeAspect="1"/>
          </p:cNvPicPr>
          <p:nvPr/>
        </p:nvPicPr>
        <p:blipFill>
          <a:blip r:embed="rId2"/>
          <a:stretch>
            <a:fillRect/>
          </a:stretch>
        </p:blipFill>
        <p:spPr>
          <a:xfrm>
            <a:off x="5141357" y="2735461"/>
            <a:ext cx="4347567" cy="907256"/>
          </a:xfrm>
          <a:prstGeom prst="rect">
            <a:avLst/>
          </a:prstGeom>
        </p:spPr>
      </p:pic>
      <p:sp>
        <p:nvSpPr>
          <p:cNvPr id="7" name="Text 3"/>
          <p:cNvSpPr/>
          <p:nvPr/>
        </p:nvSpPr>
        <p:spPr>
          <a:xfrm>
            <a:off x="5368171" y="386953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9C2C0"/>
                </a:solidFill>
                <a:latin typeface="Gelasio" pitchFamily="34" charset="0"/>
                <a:ea typeface="Gelasio" pitchFamily="34" charset="-122"/>
                <a:cs typeface="Gelasio" pitchFamily="34" charset="-120"/>
              </a:rPr>
              <a:t>Auto-collision</a:t>
            </a:r>
            <a:endParaRPr lang="en-US" sz="2200" dirty="0"/>
          </a:p>
        </p:txBody>
      </p:sp>
      <p:sp>
        <p:nvSpPr>
          <p:cNvPr id="8" name="Text 4"/>
          <p:cNvSpPr/>
          <p:nvPr/>
        </p:nvSpPr>
        <p:spPr>
          <a:xfrm>
            <a:off x="5368171" y="4359950"/>
            <a:ext cx="3893939" cy="1088708"/>
          </a:xfrm>
          <a:prstGeom prst="rect">
            <a:avLst/>
          </a:prstGeom>
          <a:noFill/>
          <a:ln/>
        </p:spPr>
        <p:txBody>
          <a:bodyPr wrap="squar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Parcours de la liste chaînée pour détecter si la tête touche un segment du corps</a:t>
            </a:r>
            <a:endParaRPr lang="en-US" sz="1750" dirty="0"/>
          </a:p>
        </p:txBody>
      </p:sp>
      <p:pic>
        <p:nvPicPr>
          <p:cNvPr id="9" name="Image 2" descr="preencoded.png">    </p:cNvPr>
          <p:cNvPicPr>
            <a:picLocks noChangeAspect="1"/>
          </p:cNvPicPr>
          <p:nvPr/>
        </p:nvPicPr>
        <p:blipFill>
          <a:blip r:embed="rId3"/>
          <a:stretch>
            <a:fillRect/>
          </a:stretch>
        </p:blipFill>
        <p:spPr>
          <a:xfrm>
            <a:off x="9488924" y="2735461"/>
            <a:ext cx="4347567" cy="907256"/>
          </a:xfrm>
          <a:prstGeom prst="rect">
            <a:avLst/>
          </a:prstGeom>
        </p:spPr>
      </p:pic>
      <p:sp>
        <p:nvSpPr>
          <p:cNvPr id="10" name="Text 5"/>
          <p:cNvSpPr/>
          <p:nvPr/>
        </p:nvSpPr>
        <p:spPr>
          <a:xfrm>
            <a:off x="9715738" y="386953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9C2C0"/>
                </a:solidFill>
                <a:latin typeface="Gelasio" pitchFamily="34" charset="0"/>
                <a:ea typeface="Gelasio" pitchFamily="34" charset="-122"/>
                <a:cs typeface="Gelasio" pitchFamily="34" charset="-120"/>
              </a:rPr>
              <a:t>Capture de Nourriture</a:t>
            </a:r>
            <a:endParaRPr lang="en-US" sz="2200" dirty="0"/>
          </a:p>
        </p:txBody>
      </p:sp>
      <p:sp>
        <p:nvSpPr>
          <p:cNvPr id="11" name="Text 6"/>
          <p:cNvSpPr/>
          <p:nvPr/>
        </p:nvSpPr>
        <p:spPr>
          <a:xfrm>
            <a:off x="9715738" y="4359950"/>
            <a:ext cx="3893939" cy="1088708"/>
          </a:xfrm>
          <a:prstGeom prst="rect">
            <a:avLst/>
          </a:prstGeom>
          <a:noFill/>
          <a:ln/>
        </p:spPr>
        <p:txBody>
          <a:bodyPr wrap="squar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Comparaison des coordonnées pour déclencher la croissance et incrémenter le score</a:t>
            </a:r>
            <a:endParaRPr lang="en-US" sz="1750" dirty="0"/>
          </a:p>
        </p:txBody>
      </p:sp>
      <p:sp>
        <p:nvSpPr>
          <p:cNvPr id="12" name="Text 7"/>
          <p:cNvSpPr/>
          <p:nvPr/>
        </p:nvSpPr>
        <p:spPr>
          <a:xfrm>
            <a:off x="793790" y="5930622"/>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Ces trois types de collisions sont évalués à chaque itération de la boucle pour maintenir l'intégrité du jeu et assurer une expérience utilisateur cohérente.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334095"/>
            <a:ext cx="7848005" cy="708779"/>
          </a:xfrm>
          <a:prstGeom prst="rect">
            <a:avLst/>
          </a:prstGeom>
          <a:noFill/>
          <a:ln/>
        </p:spPr>
        <p:txBody>
          <a:bodyPr wrap="none" lIns="0" tIns="0" rIns="0" bIns="0" rtlCol="0" anchor="t"/>
          <a:lstStyle/>
          <a:p>
            <a:pPr algn="l" indent="0" marL="0">
              <a:lnSpc>
                <a:spcPts val="5550"/>
              </a:lnSpc>
              <a:buNone/>
            </a:pPr>
            <a:r>
              <a:rPr lang="en-US" sz="4450" dirty="0">
                <a:solidFill>
                  <a:srgbClr val="D8B6A4"/>
                </a:solidFill>
                <a:latin typeface="Gelasio" pitchFamily="34" charset="0"/>
                <a:ea typeface="Gelasio" pitchFamily="34" charset="-122"/>
                <a:cs typeface="Gelasio" pitchFamily="34" charset="-120"/>
              </a:rPr>
              <a:t>Optimisations et Améliorations</a:t>
            </a:r>
            <a:endParaRPr lang="en-US" sz="4450" dirty="0"/>
          </a:p>
        </p:txBody>
      </p:sp>
      <p:pic>
        <p:nvPicPr>
          <p:cNvPr id="3" name="Image 0" descr="preencoded.png">    </p:cNvPr>
          <p:cNvPicPr>
            <a:picLocks noChangeAspect="1"/>
          </p:cNvPicPr>
          <p:nvPr/>
        </p:nvPicPr>
        <p:blipFill>
          <a:blip r:embed="rId1"/>
          <a:stretch>
            <a:fillRect/>
          </a:stretch>
        </p:blipFill>
        <p:spPr>
          <a:xfrm>
            <a:off x="793790" y="2496503"/>
            <a:ext cx="4158615" cy="2570202"/>
          </a:xfrm>
          <a:prstGeom prst="rect">
            <a:avLst/>
          </a:prstGeom>
        </p:spPr>
      </p:pic>
      <p:sp>
        <p:nvSpPr>
          <p:cNvPr id="4" name="Text 1"/>
          <p:cNvSpPr/>
          <p:nvPr/>
        </p:nvSpPr>
        <p:spPr>
          <a:xfrm>
            <a:off x="793790" y="529351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9C2C0"/>
                </a:solidFill>
                <a:latin typeface="Gelasio" pitchFamily="34" charset="0"/>
                <a:ea typeface="Gelasio" pitchFamily="34" charset="-122"/>
                <a:cs typeface="Gelasio" pitchFamily="34" charset="-120"/>
              </a:rPr>
              <a:t>Niveaux de Difficulté</a:t>
            </a:r>
            <a:endParaRPr lang="en-US" sz="2200" dirty="0"/>
          </a:p>
        </p:txBody>
      </p:sp>
      <p:sp>
        <p:nvSpPr>
          <p:cNvPr id="5" name="Text 2"/>
          <p:cNvSpPr/>
          <p:nvPr/>
        </p:nvSpPr>
        <p:spPr>
          <a:xfrm>
            <a:off x="793790" y="5783937"/>
            <a:ext cx="4158615" cy="1111568"/>
          </a:xfrm>
          <a:prstGeom prst="rect">
            <a:avLst/>
          </a:prstGeom>
          <a:noFill/>
          <a:ln/>
        </p:spPr>
        <p:txBody>
          <a:bodyPr wrap="squar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Réduction progressive du délai </a:t>
            </a:r>
            <a:pPr algn="l" indent="0" marL="0">
              <a:lnSpc>
                <a:spcPts val="2850"/>
              </a:lnSpc>
              <a:buNone/>
            </a:pPr>
            <a:r>
              <a:rPr lang="en-US" sz="1750" dirty="0">
                <a:solidFill>
                  <a:srgbClr val="C9C2C0"/>
                </a:solidFill>
                <a:highlight>
                  <a:srgbClr val="53504F"/>
                </a:highlight>
                <a:latin typeface="Consolas" pitchFamily="34" charset="0"/>
                <a:ea typeface="Consolas" pitchFamily="34" charset="-122"/>
                <a:cs typeface="Consolas" pitchFamily="34" charset="-120"/>
              </a:rPr>
              <a:t>usleep()</a:t>
            </a:r>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 pour accélérer le jeu à mesure que le score augmente</a:t>
            </a:r>
            <a:endParaRPr lang="en-US" sz="1750" dirty="0"/>
          </a:p>
        </p:txBody>
      </p:sp>
      <p:pic>
        <p:nvPicPr>
          <p:cNvPr id="6" name="Image 1" descr="preencoded.png">    </p:cNvPr>
          <p:cNvPicPr>
            <a:picLocks noChangeAspect="1"/>
          </p:cNvPicPr>
          <p:nvPr/>
        </p:nvPicPr>
        <p:blipFill>
          <a:blip r:embed="rId2"/>
          <a:stretch>
            <a:fillRect/>
          </a:stretch>
        </p:blipFill>
        <p:spPr>
          <a:xfrm>
            <a:off x="5235893" y="2496503"/>
            <a:ext cx="4158615" cy="2570202"/>
          </a:xfrm>
          <a:prstGeom prst="rect">
            <a:avLst/>
          </a:prstGeom>
        </p:spPr>
      </p:pic>
      <p:sp>
        <p:nvSpPr>
          <p:cNvPr id="7" name="Text 3"/>
          <p:cNvSpPr/>
          <p:nvPr/>
        </p:nvSpPr>
        <p:spPr>
          <a:xfrm>
            <a:off x="5235893" y="5293519"/>
            <a:ext cx="2863810" cy="354330"/>
          </a:xfrm>
          <a:prstGeom prst="rect">
            <a:avLst/>
          </a:prstGeom>
          <a:noFill/>
          <a:ln/>
        </p:spPr>
        <p:txBody>
          <a:bodyPr wrap="none" lIns="0" tIns="0" rIns="0" bIns="0" rtlCol="0" anchor="t"/>
          <a:lstStyle/>
          <a:p>
            <a:pPr algn="l" indent="0" marL="0">
              <a:lnSpc>
                <a:spcPts val="2750"/>
              </a:lnSpc>
              <a:buNone/>
            </a:pPr>
            <a:r>
              <a:rPr lang="en-US" sz="2200" dirty="0">
                <a:solidFill>
                  <a:srgbClr val="C9C2C0"/>
                </a:solidFill>
                <a:latin typeface="Gelasio" pitchFamily="34" charset="0"/>
                <a:ea typeface="Gelasio" pitchFamily="34" charset="-122"/>
                <a:cs typeface="Gelasio" pitchFamily="34" charset="-120"/>
              </a:rPr>
              <a:t>Système de High Score</a:t>
            </a:r>
            <a:endParaRPr lang="en-US" sz="2200" dirty="0"/>
          </a:p>
        </p:txBody>
      </p:sp>
      <p:sp>
        <p:nvSpPr>
          <p:cNvPr id="8" name="Text 4"/>
          <p:cNvSpPr/>
          <p:nvPr/>
        </p:nvSpPr>
        <p:spPr>
          <a:xfrm>
            <a:off x="5235893" y="5783937"/>
            <a:ext cx="4158615" cy="1111568"/>
          </a:xfrm>
          <a:prstGeom prst="rect">
            <a:avLst/>
          </a:prstGeom>
          <a:noFill/>
          <a:ln/>
        </p:spPr>
        <p:txBody>
          <a:bodyPr wrap="squar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Persistance des meilleurs scores dans un fichier texte avec lecture/écriture via </a:t>
            </a:r>
            <a:pPr algn="l" indent="0" marL="0">
              <a:lnSpc>
                <a:spcPts val="2850"/>
              </a:lnSpc>
              <a:buNone/>
            </a:pPr>
            <a:r>
              <a:rPr lang="en-US" sz="1750" dirty="0">
                <a:solidFill>
                  <a:srgbClr val="C9C2C0"/>
                </a:solidFill>
                <a:highlight>
                  <a:srgbClr val="53504F"/>
                </a:highlight>
                <a:latin typeface="Consolas" pitchFamily="34" charset="0"/>
                <a:ea typeface="Consolas" pitchFamily="34" charset="-122"/>
                <a:cs typeface="Consolas" pitchFamily="34" charset="-120"/>
              </a:rPr>
              <a:t>fopen()</a:t>
            </a:r>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 et </a:t>
            </a:r>
            <a:pPr algn="l" indent="0" marL="0">
              <a:lnSpc>
                <a:spcPts val="2850"/>
              </a:lnSpc>
              <a:buNone/>
            </a:pPr>
            <a:r>
              <a:rPr lang="en-US" sz="1750" dirty="0">
                <a:solidFill>
                  <a:srgbClr val="C9C2C0"/>
                </a:solidFill>
                <a:highlight>
                  <a:srgbClr val="53504F"/>
                </a:highlight>
                <a:latin typeface="Consolas" pitchFamily="34" charset="0"/>
                <a:ea typeface="Consolas" pitchFamily="34" charset="-122"/>
                <a:cs typeface="Consolas" pitchFamily="34" charset="-120"/>
              </a:rPr>
              <a:t>fprintf()</a:t>
            </a:r>
            <a:endParaRPr lang="en-US" sz="1750" dirty="0"/>
          </a:p>
        </p:txBody>
      </p:sp>
      <p:pic>
        <p:nvPicPr>
          <p:cNvPr id="9" name="Image 2" descr="preencoded.png">    </p:cNvPr>
          <p:cNvPicPr>
            <a:picLocks noChangeAspect="1"/>
          </p:cNvPicPr>
          <p:nvPr/>
        </p:nvPicPr>
        <p:blipFill>
          <a:blip r:embed="rId3"/>
          <a:stretch>
            <a:fillRect/>
          </a:stretch>
        </p:blipFill>
        <p:spPr>
          <a:xfrm>
            <a:off x="9677995" y="2496503"/>
            <a:ext cx="4158615" cy="2570202"/>
          </a:xfrm>
          <a:prstGeom prst="rect">
            <a:avLst/>
          </a:prstGeom>
        </p:spPr>
      </p:pic>
      <p:sp>
        <p:nvSpPr>
          <p:cNvPr id="10" name="Text 5"/>
          <p:cNvSpPr/>
          <p:nvPr/>
        </p:nvSpPr>
        <p:spPr>
          <a:xfrm>
            <a:off x="9677995" y="5293519"/>
            <a:ext cx="3170992" cy="354330"/>
          </a:xfrm>
          <a:prstGeom prst="rect">
            <a:avLst/>
          </a:prstGeom>
          <a:noFill/>
          <a:ln/>
        </p:spPr>
        <p:txBody>
          <a:bodyPr wrap="none" lIns="0" tIns="0" rIns="0" bIns="0" rtlCol="0" anchor="t"/>
          <a:lstStyle/>
          <a:p>
            <a:pPr algn="l" indent="0" marL="0">
              <a:lnSpc>
                <a:spcPts val="2750"/>
              </a:lnSpc>
              <a:buNone/>
            </a:pPr>
            <a:r>
              <a:rPr lang="en-US" sz="2200" dirty="0">
                <a:solidFill>
                  <a:srgbClr val="C9C2C0"/>
                </a:solidFill>
                <a:latin typeface="Gelasio" pitchFamily="34" charset="0"/>
                <a:ea typeface="Gelasio" pitchFamily="34" charset="-122"/>
                <a:cs typeface="Gelasio" pitchFamily="34" charset="-120"/>
              </a:rPr>
              <a:t>Personnalisation Visuelle</a:t>
            </a:r>
            <a:endParaRPr lang="en-US" sz="2200" dirty="0"/>
          </a:p>
        </p:txBody>
      </p:sp>
      <p:sp>
        <p:nvSpPr>
          <p:cNvPr id="11" name="Text 6"/>
          <p:cNvSpPr/>
          <p:nvPr/>
        </p:nvSpPr>
        <p:spPr>
          <a:xfrm>
            <a:off x="9677995" y="5783937"/>
            <a:ext cx="4158615" cy="1111568"/>
          </a:xfrm>
          <a:prstGeom prst="rect">
            <a:avLst/>
          </a:prstGeom>
          <a:noFill/>
          <a:ln/>
        </p:spPr>
        <p:txBody>
          <a:bodyPr wrap="square" lIns="0" tIns="0" rIns="0" bIns="0" rtlCol="0" anchor="t"/>
          <a:lstStyle/>
          <a:p>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Utilisation de </a:t>
            </a:r>
            <a:pPr algn="l" indent="0" marL="0">
              <a:lnSpc>
                <a:spcPts val="2850"/>
              </a:lnSpc>
              <a:buNone/>
            </a:pPr>
            <a:r>
              <a:rPr lang="en-US" sz="1750" dirty="0">
                <a:solidFill>
                  <a:srgbClr val="C9C2C0"/>
                </a:solidFill>
                <a:highlight>
                  <a:srgbClr val="53504F"/>
                </a:highlight>
                <a:latin typeface="Consolas" pitchFamily="34" charset="0"/>
                <a:ea typeface="Consolas" pitchFamily="34" charset="-122"/>
                <a:cs typeface="Consolas" pitchFamily="34" charset="-120"/>
              </a:rPr>
              <a:t>init_pair()</a:t>
            </a:r>
            <a:pPr algn="l" indent="0" marL="0">
              <a:lnSpc>
                <a:spcPts val="2850"/>
              </a:lnSpc>
              <a:buNone/>
            </a:pPr>
            <a:r>
              <a:rPr lang="en-US" sz="1750" dirty="0">
                <a:solidFill>
                  <a:srgbClr val="C9C2C0"/>
                </a:solidFill>
                <a:latin typeface="Gelasio" pitchFamily="34" charset="0"/>
                <a:ea typeface="Gelasio" pitchFamily="34" charset="-122"/>
                <a:cs typeface="Gelasio" pitchFamily="34" charset="-120"/>
              </a:rPr>
              <a:t> pour définir des schémas de couleurs personnalisés et améliorer l'esthétique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7471" y="811768"/>
            <a:ext cx="6009084" cy="640556"/>
          </a:xfrm>
          <a:prstGeom prst="rect">
            <a:avLst/>
          </a:prstGeom>
          <a:noFill/>
          <a:ln/>
        </p:spPr>
        <p:txBody>
          <a:bodyPr wrap="none" lIns="0" tIns="0" rIns="0" bIns="0" rtlCol="0" anchor="t"/>
          <a:lstStyle/>
          <a:p>
            <a:pPr algn="l" indent="0" marL="0">
              <a:lnSpc>
                <a:spcPts val="5000"/>
              </a:lnSpc>
              <a:buNone/>
            </a:pPr>
            <a:r>
              <a:rPr lang="en-US" sz="4000" dirty="0">
                <a:solidFill>
                  <a:srgbClr val="D8B6A4"/>
                </a:solidFill>
                <a:latin typeface="Gelasio" pitchFamily="34" charset="0"/>
                <a:ea typeface="Gelasio" pitchFamily="34" charset="-122"/>
                <a:cs typeface="Gelasio" pitchFamily="34" charset="-120"/>
              </a:rPr>
              <a:t>Compétences Développées</a:t>
            </a:r>
            <a:endParaRPr lang="en-US" sz="4000" dirty="0"/>
          </a:p>
        </p:txBody>
      </p:sp>
      <p:sp>
        <p:nvSpPr>
          <p:cNvPr id="3" name="Text 1"/>
          <p:cNvSpPr/>
          <p:nvPr/>
        </p:nvSpPr>
        <p:spPr>
          <a:xfrm>
            <a:off x="1578769" y="3155275"/>
            <a:ext cx="2521387" cy="512445"/>
          </a:xfrm>
          <a:prstGeom prst="rect">
            <a:avLst/>
          </a:prstGeom>
          <a:noFill/>
          <a:ln/>
        </p:spPr>
        <p:txBody>
          <a:bodyPr wrap="none" lIns="0" tIns="0" rIns="0" bIns="0" rtlCol="0" anchor="t"/>
          <a:lstStyle/>
          <a:p>
            <a:pPr algn="ctr" indent="0" marL="0">
              <a:lnSpc>
                <a:spcPts val="4000"/>
              </a:lnSpc>
              <a:buNone/>
            </a:pPr>
            <a:r>
              <a:rPr lang="en-US" sz="4000" dirty="0">
                <a:solidFill>
                  <a:srgbClr val="C9C2C0"/>
                </a:solidFill>
                <a:latin typeface="Gelasio" pitchFamily="34" charset="0"/>
                <a:ea typeface="Gelasio" pitchFamily="34" charset="-122"/>
                <a:cs typeface="Gelasio" pitchFamily="34" charset="-120"/>
              </a:rPr>
              <a:t>100%</a:t>
            </a:r>
            <a:endParaRPr lang="en-US" sz="4000" dirty="0"/>
          </a:p>
        </p:txBody>
      </p:sp>
      <p:pic>
        <p:nvPicPr>
          <p:cNvPr id="4" name="Image 0" descr="preencoded.png">    </p:cNvPr>
          <p:cNvPicPr>
            <a:picLocks noChangeAspect="1"/>
          </p:cNvPicPr>
          <p:nvPr/>
        </p:nvPicPr>
        <p:blipFill>
          <a:blip r:embed="rId1"/>
          <a:stretch>
            <a:fillRect/>
          </a:stretch>
        </p:blipFill>
        <p:spPr>
          <a:xfrm>
            <a:off x="1302068" y="1874044"/>
            <a:ext cx="3074908" cy="3074908"/>
          </a:xfrm>
          <a:prstGeom prst="rect">
            <a:avLst/>
          </a:prstGeom>
        </p:spPr>
      </p:pic>
      <p:sp>
        <p:nvSpPr>
          <p:cNvPr id="5" name="Text 2"/>
          <p:cNvSpPr/>
          <p:nvPr/>
        </p:nvSpPr>
        <p:spPr>
          <a:xfrm>
            <a:off x="860941" y="5185410"/>
            <a:ext cx="3957161" cy="320278"/>
          </a:xfrm>
          <a:prstGeom prst="rect">
            <a:avLst/>
          </a:prstGeom>
          <a:noFill/>
          <a:ln/>
        </p:spPr>
        <p:txBody>
          <a:bodyPr wrap="none" lIns="0" tIns="0" rIns="0" bIns="0" rtlCol="0" anchor="t"/>
          <a:lstStyle/>
          <a:p>
            <a:pPr algn="ctr" indent="0" marL="0">
              <a:lnSpc>
                <a:spcPts val="2500"/>
              </a:lnSpc>
              <a:buNone/>
            </a:pPr>
            <a:r>
              <a:rPr lang="en-US" sz="2000" dirty="0">
                <a:solidFill>
                  <a:srgbClr val="C9C2C0"/>
                </a:solidFill>
                <a:latin typeface="Gelasio" pitchFamily="34" charset="0"/>
                <a:ea typeface="Gelasio" pitchFamily="34" charset="-122"/>
                <a:cs typeface="Gelasio" pitchFamily="34" charset="-120"/>
              </a:rPr>
              <a:t>Structures de données dynamiques</a:t>
            </a:r>
            <a:endParaRPr lang="en-US" sz="2000" dirty="0"/>
          </a:p>
        </p:txBody>
      </p:sp>
      <p:sp>
        <p:nvSpPr>
          <p:cNvPr id="6" name="Text 3"/>
          <p:cNvSpPr/>
          <p:nvPr/>
        </p:nvSpPr>
        <p:spPr>
          <a:xfrm>
            <a:off x="717471" y="5616773"/>
            <a:ext cx="4244102" cy="624364"/>
          </a:xfrm>
          <a:prstGeom prst="rect">
            <a:avLst/>
          </a:prstGeom>
          <a:noFill/>
          <a:ln/>
        </p:spPr>
        <p:txBody>
          <a:bodyPr wrap="square" lIns="0" tIns="0" rIns="0" bIns="0" rtlCol="0" anchor="t"/>
          <a:lstStyle/>
          <a:p>
            <a:pPr algn="ctr" indent="0" marL="0">
              <a:lnSpc>
                <a:spcPts val="2450"/>
              </a:lnSpc>
              <a:buNone/>
            </a:pPr>
            <a:r>
              <a:rPr lang="en-US" sz="1600" dirty="0">
                <a:solidFill>
                  <a:srgbClr val="C9C2C0"/>
                </a:solidFill>
                <a:latin typeface="Gelasio" pitchFamily="34" charset="0"/>
                <a:ea typeface="Gelasio" pitchFamily="34" charset="-122"/>
                <a:cs typeface="Gelasio" pitchFamily="34" charset="-120"/>
              </a:rPr>
              <a:t>Maîtrise des listes chaînées et allocation mémoire</a:t>
            </a:r>
            <a:endParaRPr lang="en-US" sz="1600" dirty="0"/>
          </a:p>
        </p:txBody>
      </p:sp>
      <p:sp>
        <p:nvSpPr>
          <p:cNvPr id="7" name="Text 4"/>
          <p:cNvSpPr/>
          <p:nvPr/>
        </p:nvSpPr>
        <p:spPr>
          <a:xfrm>
            <a:off x="6054447" y="3155275"/>
            <a:ext cx="2521387" cy="512445"/>
          </a:xfrm>
          <a:prstGeom prst="rect">
            <a:avLst/>
          </a:prstGeom>
          <a:noFill/>
          <a:ln/>
        </p:spPr>
        <p:txBody>
          <a:bodyPr wrap="none" lIns="0" tIns="0" rIns="0" bIns="0" rtlCol="0" anchor="t"/>
          <a:lstStyle/>
          <a:p>
            <a:pPr algn="ctr" indent="0" marL="0">
              <a:lnSpc>
                <a:spcPts val="4000"/>
              </a:lnSpc>
              <a:buNone/>
            </a:pPr>
            <a:r>
              <a:rPr lang="en-US" sz="4000" dirty="0">
                <a:solidFill>
                  <a:srgbClr val="C9C2C0"/>
                </a:solidFill>
                <a:latin typeface="Gelasio" pitchFamily="34" charset="0"/>
                <a:ea typeface="Gelasio" pitchFamily="34" charset="-122"/>
                <a:cs typeface="Gelasio" pitchFamily="34" charset="-120"/>
              </a:rPr>
              <a:t>100%</a:t>
            </a:r>
            <a:endParaRPr lang="en-US" sz="4000" dirty="0"/>
          </a:p>
        </p:txBody>
      </p:sp>
      <p:pic>
        <p:nvPicPr>
          <p:cNvPr id="8" name="Image 1" descr="preencoded.png">    </p:cNvPr>
          <p:cNvPicPr>
            <a:picLocks noChangeAspect="1"/>
          </p:cNvPicPr>
          <p:nvPr/>
        </p:nvPicPr>
        <p:blipFill>
          <a:blip r:embed="rId2"/>
          <a:stretch>
            <a:fillRect/>
          </a:stretch>
        </p:blipFill>
        <p:spPr>
          <a:xfrm>
            <a:off x="5777746" y="1874044"/>
            <a:ext cx="3074908" cy="3074908"/>
          </a:xfrm>
          <a:prstGeom prst="rect">
            <a:avLst/>
          </a:prstGeom>
        </p:spPr>
      </p:pic>
      <p:sp>
        <p:nvSpPr>
          <p:cNvPr id="9" name="Text 5"/>
          <p:cNvSpPr/>
          <p:nvPr/>
        </p:nvSpPr>
        <p:spPr>
          <a:xfrm>
            <a:off x="5531882" y="5185410"/>
            <a:ext cx="3566636" cy="320278"/>
          </a:xfrm>
          <a:prstGeom prst="rect">
            <a:avLst/>
          </a:prstGeom>
          <a:noFill/>
          <a:ln/>
        </p:spPr>
        <p:txBody>
          <a:bodyPr wrap="none" lIns="0" tIns="0" rIns="0" bIns="0" rtlCol="0" anchor="t"/>
          <a:lstStyle/>
          <a:p>
            <a:pPr algn="ctr" indent="0" marL="0">
              <a:lnSpc>
                <a:spcPts val="2500"/>
              </a:lnSpc>
              <a:buNone/>
            </a:pPr>
            <a:r>
              <a:rPr lang="en-US" sz="2000" dirty="0">
                <a:solidFill>
                  <a:srgbClr val="C9C2C0"/>
                </a:solidFill>
                <a:latin typeface="Gelasio" pitchFamily="34" charset="0"/>
                <a:ea typeface="Gelasio" pitchFamily="34" charset="-122"/>
                <a:cs typeface="Gelasio" pitchFamily="34" charset="-120"/>
              </a:rPr>
              <a:t>Programmation événementielle</a:t>
            </a:r>
            <a:endParaRPr lang="en-US" sz="2000" dirty="0"/>
          </a:p>
        </p:txBody>
      </p:sp>
      <p:sp>
        <p:nvSpPr>
          <p:cNvPr id="10" name="Text 6"/>
          <p:cNvSpPr/>
          <p:nvPr/>
        </p:nvSpPr>
        <p:spPr>
          <a:xfrm>
            <a:off x="5193149" y="5616773"/>
            <a:ext cx="4244102" cy="624364"/>
          </a:xfrm>
          <a:prstGeom prst="rect">
            <a:avLst/>
          </a:prstGeom>
          <a:noFill/>
          <a:ln/>
        </p:spPr>
        <p:txBody>
          <a:bodyPr wrap="square" lIns="0" tIns="0" rIns="0" bIns="0" rtlCol="0" anchor="t"/>
          <a:lstStyle/>
          <a:p>
            <a:pPr algn="ctr" indent="0" marL="0">
              <a:lnSpc>
                <a:spcPts val="2450"/>
              </a:lnSpc>
              <a:buNone/>
            </a:pPr>
            <a:r>
              <a:rPr lang="en-US" sz="1600" dirty="0">
                <a:solidFill>
                  <a:srgbClr val="C9C2C0"/>
                </a:solidFill>
                <a:latin typeface="Gelasio" pitchFamily="34" charset="0"/>
                <a:ea typeface="Gelasio" pitchFamily="34" charset="-122"/>
                <a:cs typeface="Gelasio" pitchFamily="34" charset="-120"/>
              </a:rPr>
              <a:t>Gestion de boucles temps réel et entrées asynchrones</a:t>
            </a:r>
            <a:endParaRPr lang="en-US" sz="1600" dirty="0"/>
          </a:p>
        </p:txBody>
      </p:sp>
      <p:sp>
        <p:nvSpPr>
          <p:cNvPr id="11" name="Text 7"/>
          <p:cNvSpPr/>
          <p:nvPr/>
        </p:nvSpPr>
        <p:spPr>
          <a:xfrm>
            <a:off x="10530126" y="3155275"/>
            <a:ext cx="2521387" cy="512445"/>
          </a:xfrm>
          <a:prstGeom prst="rect">
            <a:avLst/>
          </a:prstGeom>
          <a:noFill/>
          <a:ln/>
        </p:spPr>
        <p:txBody>
          <a:bodyPr wrap="none" lIns="0" tIns="0" rIns="0" bIns="0" rtlCol="0" anchor="t"/>
          <a:lstStyle/>
          <a:p>
            <a:pPr algn="ctr" indent="0" marL="0">
              <a:lnSpc>
                <a:spcPts val="4000"/>
              </a:lnSpc>
              <a:buNone/>
            </a:pPr>
            <a:r>
              <a:rPr lang="en-US" sz="4000" dirty="0">
                <a:solidFill>
                  <a:srgbClr val="C9C2C0"/>
                </a:solidFill>
                <a:latin typeface="Gelasio" pitchFamily="34" charset="0"/>
                <a:ea typeface="Gelasio" pitchFamily="34" charset="-122"/>
                <a:cs typeface="Gelasio" pitchFamily="34" charset="-120"/>
              </a:rPr>
              <a:t>100%</a:t>
            </a:r>
            <a:endParaRPr lang="en-US" sz="4000" dirty="0"/>
          </a:p>
        </p:txBody>
      </p:sp>
      <p:pic>
        <p:nvPicPr>
          <p:cNvPr id="12" name="Image 2" descr="preencoded.png">    </p:cNvPr>
          <p:cNvPicPr>
            <a:picLocks noChangeAspect="1"/>
          </p:cNvPicPr>
          <p:nvPr/>
        </p:nvPicPr>
        <p:blipFill>
          <a:blip r:embed="rId3"/>
          <a:stretch>
            <a:fillRect/>
          </a:stretch>
        </p:blipFill>
        <p:spPr>
          <a:xfrm>
            <a:off x="10253424" y="1874044"/>
            <a:ext cx="3074908" cy="3074908"/>
          </a:xfrm>
          <a:prstGeom prst="rect">
            <a:avLst/>
          </a:prstGeom>
        </p:spPr>
      </p:pic>
      <p:sp>
        <p:nvSpPr>
          <p:cNvPr id="13" name="Text 8"/>
          <p:cNvSpPr/>
          <p:nvPr/>
        </p:nvSpPr>
        <p:spPr>
          <a:xfrm>
            <a:off x="10502027" y="5185410"/>
            <a:ext cx="2577584" cy="320278"/>
          </a:xfrm>
          <a:prstGeom prst="rect">
            <a:avLst/>
          </a:prstGeom>
          <a:noFill/>
          <a:ln/>
        </p:spPr>
        <p:txBody>
          <a:bodyPr wrap="none" lIns="0" tIns="0" rIns="0" bIns="0" rtlCol="0" anchor="t"/>
          <a:lstStyle/>
          <a:p>
            <a:pPr algn="ctr" indent="0" marL="0">
              <a:lnSpc>
                <a:spcPts val="2500"/>
              </a:lnSpc>
              <a:buNone/>
            </a:pPr>
            <a:r>
              <a:rPr lang="en-US" sz="2000" dirty="0">
                <a:solidFill>
                  <a:srgbClr val="C9C2C0"/>
                </a:solidFill>
                <a:latin typeface="Gelasio" pitchFamily="34" charset="0"/>
                <a:ea typeface="Gelasio" pitchFamily="34" charset="-122"/>
                <a:cs typeface="Gelasio" pitchFamily="34" charset="-120"/>
              </a:rPr>
              <a:t>Logique algorithmique</a:t>
            </a:r>
            <a:endParaRPr lang="en-US" sz="2000" dirty="0"/>
          </a:p>
        </p:txBody>
      </p:sp>
      <p:sp>
        <p:nvSpPr>
          <p:cNvPr id="14" name="Text 9"/>
          <p:cNvSpPr/>
          <p:nvPr/>
        </p:nvSpPr>
        <p:spPr>
          <a:xfrm>
            <a:off x="9668827" y="5616773"/>
            <a:ext cx="4244102" cy="624364"/>
          </a:xfrm>
          <a:prstGeom prst="rect">
            <a:avLst/>
          </a:prstGeom>
          <a:noFill/>
          <a:ln/>
        </p:spPr>
        <p:txBody>
          <a:bodyPr wrap="square" lIns="0" tIns="0" rIns="0" bIns="0" rtlCol="0" anchor="t"/>
          <a:lstStyle/>
          <a:p>
            <a:pPr algn="ctr" indent="0" marL="0">
              <a:lnSpc>
                <a:spcPts val="2450"/>
              </a:lnSpc>
              <a:buNone/>
            </a:pPr>
            <a:r>
              <a:rPr lang="en-US" sz="1600" dirty="0">
                <a:solidFill>
                  <a:srgbClr val="C9C2C0"/>
                </a:solidFill>
                <a:latin typeface="Gelasio" pitchFamily="34" charset="0"/>
                <a:ea typeface="Gelasio" pitchFamily="34" charset="-122"/>
                <a:cs typeface="Gelasio" pitchFamily="34" charset="-120"/>
              </a:rPr>
              <a:t>Résolution de problèmes de collision et mouvement</a:t>
            </a:r>
            <a:endParaRPr lang="en-US" sz="1600" dirty="0"/>
          </a:p>
        </p:txBody>
      </p:sp>
      <p:sp>
        <p:nvSpPr>
          <p:cNvPr id="15" name="Shape 10"/>
          <p:cNvSpPr/>
          <p:nvPr/>
        </p:nvSpPr>
        <p:spPr>
          <a:xfrm>
            <a:off x="717471" y="6551943"/>
            <a:ext cx="13195459" cy="33218"/>
          </a:xfrm>
          <a:prstGeom prst="rect">
            <a:avLst/>
          </a:prstGeom>
          <a:solidFill>
            <a:srgbClr val="C9C2C0">
              <a:alpha val="50000"/>
            </a:srgbClr>
          </a:solidFill>
          <a:ln/>
        </p:spPr>
      </p:sp>
      <p:sp>
        <p:nvSpPr>
          <p:cNvPr id="16" name="Text 11"/>
          <p:cNvSpPr/>
          <p:nvPr/>
        </p:nvSpPr>
        <p:spPr>
          <a:xfrm>
            <a:off x="717471" y="6793468"/>
            <a:ext cx="13195459" cy="624364"/>
          </a:xfrm>
          <a:prstGeom prst="rect">
            <a:avLst/>
          </a:prstGeom>
          <a:noFill/>
          <a:ln/>
        </p:spPr>
        <p:txBody>
          <a:bodyPr wrap="square" lIns="0" tIns="0" rIns="0" bIns="0" rtlCol="0" anchor="t"/>
          <a:lstStyle/>
          <a:p>
            <a:pPr algn="l" indent="0" marL="0">
              <a:lnSpc>
                <a:spcPts val="2450"/>
              </a:lnSpc>
              <a:buNone/>
            </a:pPr>
            <a:r>
              <a:rPr lang="en-US" sz="1600" dirty="0">
                <a:solidFill>
                  <a:srgbClr val="C9C2C0"/>
                </a:solidFill>
                <a:latin typeface="Gelasio" pitchFamily="34" charset="0"/>
                <a:ea typeface="Gelasio" pitchFamily="34" charset="-122"/>
                <a:cs typeface="Gelasio" pitchFamily="34" charset="-120"/>
              </a:rPr>
              <a:t>Ce projet Snake en C constitue une excellente introduction à la programmation de jeux et aux concepts avancés du langage. Il combine théorie et pratique pour créer une expérience d'apprentissage complète et engageante.</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2026-02-17T10:08:32Z</dcterms:created>
  <dcterms:modified xsi:type="dcterms:W3CDTF">2026-02-17T10:08:32Z</dcterms:modified>
</cp:coreProperties>
</file>